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  <p:sldMasterId id="2147483673" r:id="rId2"/>
  </p:sldMasterIdLst>
  <p:notesMasterIdLst>
    <p:notesMasterId r:id="rId10"/>
  </p:notesMasterIdLst>
  <p:sldIdLst>
    <p:sldId id="266" r:id="rId3"/>
    <p:sldId id="259" r:id="rId4"/>
    <p:sldId id="267" r:id="rId5"/>
    <p:sldId id="269" r:id="rId6"/>
    <p:sldId id="270" r:id="rId7"/>
    <p:sldId id="271" r:id="rId8"/>
    <p:sldId id="272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nik Milthaler" initials="JM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5D8"/>
    <a:srgbClr val="199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67"/>
    <p:restoredTop sz="94696"/>
  </p:normalViewPr>
  <p:slideViewPr>
    <p:cSldViewPr>
      <p:cViewPr varScale="1">
        <p:scale>
          <a:sx n="108" d="100"/>
          <a:sy n="108" d="100"/>
        </p:scale>
        <p:origin x="1794" y="78"/>
      </p:cViewPr>
      <p:guideLst>
        <p:guide orient="horz" pos="116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766CD-859E-41FD-965E-FF8CCF921D23}" type="datetimeFigureOut">
              <a:rPr lang="de-DE" smtClean="0"/>
              <a:t>18.07.2023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B6490-D58C-4A2E-9254-074BD0D0CD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1505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5CAA-D4FA-4F23-8FC6-EA78502555E4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691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5CAA-D4FA-4F23-8FC6-EA78502555E4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180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/>
          <p:cNvGrpSpPr>
            <a:grpSpLocks noChangeAspect="1"/>
          </p:cNvGrpSpPr>
          <p:nvPr userDrawn="1"/>
        </p:nvGrpSpPr>
        <p:grpSpPr>
          <a:xfrm>
            <a:off x="340671" y="1952290"/>
            <a:ext cx="3702259" cy="4208400"/>
            <a:chOff x="838200" y="1155700"/>
            <a:chExt cx="2693988" cy="3062287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838200" y="1509713"/>
              <a:ext cx="892175" cy="2338387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2624138" y="1155700"/>
              <a:ext cx="908050" cy="2338387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730375" y="1879600"/>
              <a:ext cx="893762" cy="2338387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</p:grp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4121300" y="2133599"/>
            <a:ext cx="4843313" cy="1547429"/>
          </a:xfrm>
          <a:noFill/>
        </p:spPr>
        <p:txBody>
          <a:bodyPr lIns="0" tIns="0" rIns="0" bIns="0"/>
          <a:lstStyle>
            <a:lvl1pPr>
              <a:lnSpc>
                <a:spcPts val="36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121300" y="3716339"/>
            <a:ext cx="4843314" cy="1449520"/>
          </a:xfrm>
          <a:noFill/>
        </p:spPr>
        <p:txBody>
          <a:bodyPr lIns="0" tIns="0" rIns="0" bIns="0" anchor="b" anchorCtr="0">
            <a:normAutofit/>
          </a:bodyPr>
          <a:lstStyle>
            <a:lvl1pPr>
              <a:lnSpc>
                <a:spcPct val="100000"/>
              </a:lnSpc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  <a:p>
            <a:pPr lvl="0"/>
            <a:r>
              <a:rPr lang="de-DE" dirty="0"/>
              <a:t>Funktion</a:t>
            </a:r>
          </a:p>
          <a:p>
            <a:pPr lvl="0"/>
            <a:r>
              <a:rPr lang="de-DE" dirty="0"/>
              <a:t>Abteilung</a:t>
            </a:r>
          </a:p>
          <a:p>
            <a:pPr lvl="0"/>
            <a:r>
              <a:rPr lang="de-DE" dirty="0"/>
              <a:t>Kontaktdaten</a:t>
            </a:r>
          </a:p>
        </p:txBody>
      </p:sp>
      <p:sp>
        <p:nvSpPr>
          <p:cNvPr id="14" name="Rechteck 13"/>
          <p:cNvSpPr/>
          <p:nvPr userDrawn="1"/>
        </p:nvSpPr>
        <p:spPr>
          <a:xfrm>
            <a:off x="0" y="2420936"/>
            <a:ext cx="179388" cy="32403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3041C45-5A79-734D-AD26-252A8B4279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35635"/>
            <a:ext cx="2160000" cy="62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02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935" userDrawn="1">
          <p15:clr>
            <a:srgbClr val="FBAE40"/>
          </p15:clr>
        </p15:guide>
        <p15:guide id="3" orient="horz" pos="2341" userDrawn="1">
          <p15:clr>
            <a:srgbClr val="FBAE40"/>
          </p15:clr>
        </p15:guide>
        <p15:guide id="4" orient="horz" pos="324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2420936"/>
            <a:ext cx="179388" cy="32403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Titel 10"/>
          <p:cNvSpPr>
            <a:spLocks noGrp="1"/>
          </p:cNvSpPr>
          <p:nvPr>
            <p:ph type="title" hasCustomPrompt="1"/>
          </p:nvPr>
        </p:nvSpPr>
        <p:spPr>
          <a:xfrm>
            <a:off x="4048202" y="2956474"/>
            <a:ext cx="3980182" cy="792038"/>
          </a:xfrm>
        </p:spPr>
        <p:txBody>
          <a:bodyPr anchor="b" anchorCtr="0"/>
          <a:lstStyle>
            <a:lvl1pPr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Vielen Dank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48202" y="3748512"/>
            <a:ext cx="3980182" cy="23975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  <a:p>
            <a:pPr lvl="0"/>
            <a:r>
              <a:rPr lang="de-DE" dirty="0"/>
              <a:t>Funktion</a:t>
            </a:r>
          </a:p>
          <a:p>
            <a:pPr lvl="0"/>
            <a:r>
              <a:rPr lang="de-DE" dirty="0"/>
              <a:t>Abteilung</a:t>
            </a:r>
          </a:p>
          <a:p>
            <a:pPr lvl="0"/>
            <a:r>
              <a:rPr lang="de-DE" dirty="0"/>
              <a:t>Kontaktdaten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482" y="288613"/>
            <a:ext cx="2520131" cy="728179"/>
          </a:xfrm>
          <a:prstGeom prst="rect">
            <a:avLst/>
          </a:prstGeom>
        </p:spPr>
      </p:pic>
      <p:grpSp>
        <p:nvGrpSpPr>
          <p:cNvPr id="11" name="Gruppieren 10"/>
          <p:cNvGrpSpPr/>
          <p:nvPr userDrawn="1"/>
        </p:nvGrpSpPr>
        <p:grpSpPr>
          <a:xfrm>
            <a:off x="357296" y="1969062"/>
            <a:ext cx="3674644" cy="4177010"/>
            <a:chOff x="838200" y="1155700"/>
            <a:chExt cx="2693988" cy="3062287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838200" y="1509713"/>
              <a:ext cx="892175" cy="2338387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2624138" y="1155700"/>
              <a:ext cx="908050" cy="2338387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4" name="Rectangle 7"/>
            <p:cNvSpPr>
              <a:spLocks noChangeArrowheads="1"/>
            </p:cNvSpPr>
            <p:nvPr userDrawn="1"/>
          </p:nvSpPr>
          <p:spPr bwMode="auto">
            <a:xfrm>
              <a:off x="1730375" y="1879600"/>
              <a:ext cx="893762" cy="2338387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2591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chlussfolie_altern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1196974"/>
            <a:ext cx="9144000" cy="5111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3" y="1196975"/>
            <a:ext cx="4704762" cy="5333333"/>
          </a:xfrm>
          <a:prstGeom prst="rect">
            <a:avLst/>
          </a:prstGeom>
        </p:spPr>
      </p:pic>
      <p:sp>
        <p:nvSpPr>
          <p:cNvPr id="3" name="Titel 10"/>
          <p:cNvSpPr>
            <a:spLocks noGrp="1"/>
          </p:cNvSpPr>
          <p:nvPr>
            <p:ph type="title" hasCustomPrompt="1"/>
          </p:nvPr>
        </p:nvSpPr>
        <p:spPr>
          <a:xfrm>
            <a:off x="323850" y="2956474"/>
            <a:ext cx="3994746" cy="792038"/>
          </a:xfrm>
        </p:spPr>
        <p:txBody>
          <a:bodyPr anchor="b" anchorCtr="0"/>
          <a:lstStyle>
            <a:lvl1pPr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Vielen Dank!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3748512"/>
            <a:ext cx="3994746" cy="23975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  <a:p>
            <a:pPr lvl="0"/>
            <a:r>
              <a:rPr lang="de-DE" dirty="0"/>
              <a:t>Funktion</a:t>
            </a:r>
          </a:p>
          <a:p>
            <a:pPr lvl="0"/>
            <a:r>
              <a:rPr lang="de-DE" dirty="0"/>
              <a:t>Abteilung</a:t>
            </a:r>
          </a:p>
          <a:p>
            <a:pPr lvl="0"/>
            <a:r>
              <a:rPr lang="de-DE" dirty="0"/>
              <a:t>Kontaktdaten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482" y="288613"/>
            <a:ext cx="2520131" cy="72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99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1196974"/>
            <a:ext cx="9144000" cy="5111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3" y="1196975"/>
            <a:ext cx="4704762" cy="5333333"/>
          </a:xfrm>
          <a:prstGeom prst="rect">
            <a:avLst/>
          </a:prstGeom>
        </p:spPr>
      </p:pic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323850" y="2420938"/>
            <a:ext cx="6769100" cy="37449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482" y="288613"/>
            <a:ext cx="2520131" cy="728179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1"/>
          </p:nvPr>
        </p:nvSpPr>
        <p:spPr>
          <a:xfrm>
            <a:off x="7092950" y="6496651"/>
            <a:ext cx="720861" cy="176659"/>
          </a:xfrm>
          <a:prstGeom prst="rect">
            <a:avLst/>
          </a:prstGeom>
        </p:spPr>
        <p:txBody>
          <a:bodyPr/>
          <a:lstStyle/>
          <a:p>
            <a:fld id="{5F64CA2A-68AF-0D46-9E5B-CA8276B2B510}" type="datetime1">
              <a:rPr lang="de-DE" smtClean="0">
                <a:solidFill>
                  <a:srgbClr val="1991D5"/>
                </a:solidFill>
              </a:rPr>
              <a:t>18.07.2023</a:t>
            </a:fld>
            <a:endParaRPr lang="de-DE" dirty="0">
              <a:solidFill>
                <a:srgbClr val="1991D5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2"/>
          </p:nvPr>
        </p:nvSpPr>
        <p:spPr>
          <a:xfrm>
            <a:off x="323849" y="6489700"/>
            <a:ext cx="5832476" cy="176658"/>
          </a:xfrm>
          <a:prstGeom prst="rect">
            <a:avLst/>
          </a:prstGeom>
        </p:spPr>
        <p:txBody>
          <a:bodyPr/>
          <a:lstStyle/>
          <a:p>
            <a:r>
              <a:rPr lang="de-DE">
                <a:solidFill>
                  <a:srgbClr val="1991D5"/>
                </a:solidFill>
              </a:rPr>
              <a:t>Bundesverband Öffentlicher Banken Deutschlands, VÖB</a:t>
            </a:r>
            <a:endParaRPr lang="de-DE" dirty="0">
              <a:solidFill>
                <a:srgbClr val="1991D5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3"/>
          </p:nvPr>
        </p:nvSpPr>
        <p:spPr>
          <a:xfrm>
            <a:off x="8303934" y="6496651"/>
            <a:ext cx="658718" cy="183201"/>
          </a:xfrm>
          <a:prstGeom prst="rect">
            <a:avLst/>
          </a:prstGeom>
        </p:spPr>
        <p:txBody>
          <a:bodyPr/>
          <a:lstStyle/>
          <a:p>
            <a:fld id="{1576E330-B420-4856-B840-F63EA40CA25A}" type="slidenum">
              <a:rPr lang="de-DE" smtClean="0">
                <a:solidFill>
                  <a:srgbClr val="1991D5"/>
                </a:solidFill>
              </a:rPr>
              <a:pPr/>
              <a:t>‹Nr.›</a:t>
            </a:fld>
            <a:endParaRPr lang="de-DE" dirty="0">
              <a:solidFill>
                <a:srgbClr val="1991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64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/>
          <p:cNvGrpSpPr>
            <a:grpSpLocks noChangeAspect="1"/>
          </p:cNvGrpSpPr>
          <p:nvPr userDrawn="1"/>
        </p:nvGrpSpPr>
        <p:grpSpPr>
          <a:xfrm>
            <a:off x="340671" y="1952290"/>
            <a:ext cx="3702259" cy="4208400"/>
            <a:chOff x="838200" y="1155700"/>
            <a:chExt cx="2693988" cy="3062287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838200" y="1509713"/>
              <a:ext cx="892175" cy="2338387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2624138" y="1155700"/>
              <a:ext cx="908050" cy="2338387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730375" y="1879600"/>
              <a:ext cx="893762" cy="2338387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</p:grp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4121300" y="2133599"/>
            <a:ext cx="4843313" cy="1547429"/>
          </a:xfrm>
          <a:noFill/>
        </p:spPr>
        <p:txBody>
          <a:bodyPr lIns="0" tIns="0" rIns="0" bIns="0"/>
          <a:lstStyle>
            <a:lvl1pPr>
              <a:lnSpc>
                <a:spcPts val="36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121300" y="3716339"/>
            <a:ext cx="4843314" cy="1449520"/>
          </a:xfrm>
          <a:noFill/>
        </p:spPr>
        <p:txBody>
          <a:bodyPr lIns="0" tIns="0" rIns="0" bIns="0" anchor="b" anchorCtr="0">
            <a:normAutofit/>
          </a:bodyPr>
          <a:lstStyle>
            <a:lvl1pPr>
              <a:lnSpc>
                <a:spcPct val="100000"/>
              </a:lnSpc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  <a:p>
            <a:pPr lvl="0"/>
            <a:r>
              <a:rPr lang="de-DE" dirty="0"/>
              <a:t>Funktion</a:t>
            </a:r>
          </a:p>
          <a:p>
            <a:pPr lvl="0"/>
            <a:r>
              <a:rPr lang="de-DE" dirty="0"/>
              <a:t>Abteilung</a:t>
            </a:r>
          </a:p>
          <a:p>
            <a:pPr lvl="0"/>
            <a:r>
              <a:rPr lang="de-DE" dirty="0"/>
              <a:t>Kontaktdaten</a:t>
            </a:r>
          </a:p>
        </p:txBody>
      </p:sp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482" y="288613"/>
            <a:ext cx="2520131" cy="72817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0" y="2420936"/>
            <a:ext cx="179388" cy="32403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635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935" userDrawn="1">
          <p15:clr>
            <a:srgbClr val="FBAE40"/>
          </p15:clr>
        </p15:guide>
        <p15:guide id="3" orient="horz" pos="2341" userDrawn="1">
          <p15:clr>
            <a:srgbClr val="FBAE40"/>
          </p15:clr>
        </p15:guide>
        <p15:guide id="4" orient="horz" pos="324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Altern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24" y="1928956"/>
            <a:ext cx="3755920" cy="4259164"/>
          </a:xfrm>
          <a:prstGeom prst="rect">
            <a:avLst/>
          </a:prstGeom>
        </p:spPr>
      </p:pic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323850" y="2428187"/>
            <a:ext cx="6769100" cy="1577076"/>
          </a:xfrm>
        </p:spPr>
        <p:txBody>
          <a:bodyPr anchor="b" anchorCtr="0"/>
          <a:lstStyle>
            <a:lvl1pPr algn="l">
              <a:lnSpc>
                <a:spcPts val="48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4002579"/>
            <a:ext cx="6769100" cy="1508105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  <a:p>
            <a:pPr lvl="0"/>
            <a:r>
              <a:rPr lang="de-DE" dirty="0"/>
              <a:t>Funktion</a:t>
            </a:r>
          </a:p>
          <a:p>
            <a:pPr lvl="0"/>
            <a:r>
              <a:rPr lang="de-DE" dirty="0"/>
              <a:t>Abteilung</a:t>
            </a:r>
          </a:p>
          <a:p>
            <a:pPr lvl="0"/>
            <a:r>
              <a:rPr lang="de-DE" dirty="0"/>
              <a:t>Kontaktdaten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482" y="288613"/>
            <a:ext cx="2520131" cy="728179"/>
          </a:xfrm>
          <a:prstGeom prst="rect">
            <a:avLst/>
          </a:prstGeom>
        </p:spPr>
      </p:pic>
      <p:sp>
        <p:nvSpPr>
          <p:cNvPr id="8" name="Rechteck 7"/>
          <p:cNvSpPr/>
          <p:nvPr userDrawn="1"/>
        </p:nvSpPr>
        <p:spPr>
          <a:xfrm>
            <a:off x="0" y="2420936"/>
            <a:ext cx="179388" cy="32403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2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3606" userDrawn="1">
          <p15:clr>
            <a:srgbClr val="FBAE40"/>
          </p15:clr>
        </p15:guide>
        <p15:guide id="1" orient="horz" pos="3566" userDrawn="1">
          <p15:clr>
            <a:srgbClr val="FBAE40"/>
          </p15:clr>
        </p15:guide>
        <p15:guide id="2" orient="horz" pos="93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_Alternativ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5" b="9308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892" y="2420937"/>
            <a:ext cx="3924547" cy="4437063"/>
          </a:xfrm>
          <a:prstGeom prst="rect">
            <a:avLst/>
          </a:prstGeom>
        </p:spPr>
      </p:pic>
      <p:sp>
        <p:nvSpPr>
          <p:cNvPr id="8" name="Rechteck 7"/>
          <p:cNvSpPr/>
          <p:nvPr userDrawn="1"/>
        </p:nvSpPr>
        <p:spPr>
          <a:xfrm>
            <a:off x="0" y="836613"/>
            <a:ext cx="9144000" cy="60213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323850" y="3537012"/>
            <a:ext cx="4248150" cy="1404305"/>
          </a:xfrm>
          <a:solidFill>
            <a:schemeClr val="bg1"/>
          </a:solidFill>
        </p:spPr>
        <p:txBody>
          <a:bodyPr/>
          <a:lstStyle>
            <a:lvl1pPr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Ein Beispiel für einen Bildhintergrund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4984750"/>
            <a:ext cx="4248150" cy="1360574"/>
          </a:xfrm>
          <a:solidFill>
            <a:schemeClr val="bg1"/>
          </a:solidFill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  <a:p>
            <a:pPr lvl="0"/>
            <a:r>
              <a:rPr lang="de-DE" dirty="0"/>
              <a:t>Funktion</a:t>
            </a:r>
          </a:p>
          <a:p>
            <a:pPr lvl="0"/>
            <a:r>
              <a:rPr lang="de-DE" dirty="0"/>
              <a:t>Abteilung</a:t>
            </a:r>
          </a:p>
          <a:p>
            <a:pPr lvl="0"/>
            <a:r>
              <a:rPr lang="de-DE" dirty="0"/>
              <a:t>Kontaktdaten</a:t>
            </a:r>
          </a:p>
        </p:txBody>
      </p:sp>
    </p:spTree>
    <p:extLst>
      <p:ext uri="{BB962C8B-B14F-4D97-AF65-F5344CB8AC3E}">
        <p14:creationId xmlns:p14="http://schemas.microsoft.com/office/powerpoint/2010/main" val="2911609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23">
          <p15:clr>
            <a:srgbClr val="FBAE40"/>
          </p15:clr>
        </p15:guide>
        <p15:guide id="2" orient="horz" pos="93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l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solidFill>
                  <a:srgbClr val="1991D5"/>
                </a:solidFill>
              </a:rPr>
              <a:t>Bundesverband Öffentlicher Banken Deutschlands, VÖB</a:t>
            </a:r>
            <a:endParaRPr lang="de-DE" dirty="0">
              <a:solidFill>
                <a:srgbClr val="1991D5"/>
              </a:solidFill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23850" y="2420937"/>
            <a:ext cx="6769100" cy="3887787"/>
          </a:xfrm>
        </p:spPr>
        <p:txBody>
          <a:bodyPr/>
          <a:lstStyle>
            <a:lvl2pPr>
              <a:defRPr sz="1600"/>
            </a:lvl2pPr>
            <a:lvl3pPr marL="6350" indent="0">
              <a:buFontTx/>
              <a:buNone/>
              <a:defRPr sz="1400">
                <a:solidFill>
                  <a:schemeClr val="accent1"/>
                </a:solidFill>
              </a:defRPr>
            </a:lvl3pPr>
            <a:lvl4pPr marL="536575" indent="-268288">
              <a:defRPr sz="1400"/>
            </a:lvl4pPr>
            <a:lvl5pPr marL="717550" indent="-265113">
              <a:buFont typeface="Symbol" panose="05050102010706020507" pitchFamily="18" charset="2"/>
              <a:buChar char="-"/>
              <a:defRPr sz="14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Datumsplatzhalter 8"/>
          <p:cNvSpPr>
            <a:spLocks noGrp="1"/>
          </p:cNvSpPr>
          <p:nvPr>
            <p:ph type="dt" sz="half" idx="2"/>
          </p:nvPr>
        </p:nvSpPr>
        <p:spPr>
          <a:xfrm>
            <a:off x="7092950" y="6496651"/>
            <a:ext cx="720861" cy="17665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fld id="{AFE4D246-AB1F-7D43-B6A4-B41CF422A1A0}" type="datetime1">
              <a:rPr lang="de-DE" smtClean="0">
                <a:solidFill>
                  <a:srgbClr val="1991D5"/>
                </a:solidFill>
              </a:rPr>
              <a:t>18.07.2023</a:t>
            </a:fld>
            <a:endParaRPr lang="de-DE" dirty="0">
              <a:solidFill>
                <a:srgbClr val="1991D5"/>
              </a:solidFill>
            </a:endParaRPr>
          </a:p>
        </p:txBody>
      </p:sp>
      <p:sp>
        <p:nvSpPr>
          <p:cNvPr id="12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303934" y="6496651"/>
            <a:ext cx="658718" cy="183201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fld id="{1576E330-B420-4856-B840-F63EA40CA25A}" type="slidenum">
              <a:rPr lang="de-DE" smtClean="0">
                <a:solidFill>
                  <a:srgbClr val="1991D5"/>
                </a:solidFill>
              </a:rPr>
              <a:pPr/>
              <a:t>‹Nr.›</a:t>
            </a:fld>
            <a:endParaRPr lang="de-DE" dirty="0">
              <a:solidFill>
                <a:srgbClr val="1991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9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Folie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1991D5"/>
                </a:solidFill>
              </a:rPr>
              <a:t>Bundesverband Öffentlicher Banken Deutschlands, VÖB</a:t>
            </a:r>
            <a:endParaRPr lang="de-DE" dirty="0">
              <a:solidFill>
                <a:srgbClr val="1991D5"/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Datumsplatzhalter 8"/>
          <p:cNvSpPr>
            <a:spLocks noGrp="1"/>
          </p:cNvSpPr>
          <p:nvPr>
            <p:ph type="dt" sz="half" idx="2"/>
          </p:nvPr>
        </p:nvSpPr>
        <p:spPr>
          <a:xfrm>
            <a:off x="7092950" y="6496651"/>
            <a:ext cx="720861" cy="17665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fld id="{A7626F32-D14F-0E4B-9B33-EAD5EC70FCDA}" type="datetime1">
              <a:rPr lang="de-DE" smtClean="0">
                <a:solidFill>
                  <a:srgbClr val="1991D5"/>
                </a:solidFill>
              </a:rPr>
              <a:t>18.07.2023</a:t>
            </a:fld>
            <a:endParaRPr lang="de-DE" dirty="0">
              <a:solidFill>
                <a:srgbClr val="1991D5"/>
              </a:solidFill>
            </a:endParaRPr>
          </a:p>
        </p:txBody>
      </p:sp>
      <p:sp>
        <p:nvSpPr>
          <p:cNvPr id="9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303934" y="6496651"/>
            <a:ext cx="658718" cy="183201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fld id="{1576E330-B420-4856-B840-F63EA40CA25A}" type="slidenum">
              <a:rPr lang="de-DE" smtClean="0">
                <a:solidFill>
                  <a:srgbClr val="1991D5"/>
                </a:solidFill>
              </a:rPr>
              <a:pPr/>
              <a:t>‹Nr.›</a:t>
            </a:fld>
            <a:endParaRPr lang="de-DE" dirty="0">
              <a:solidFill>
                <a:srgbClr val="1991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8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lie_BILD_einfü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>
                <a:solidFill>
                  <a:srgbClr val="1991D5"/>
                </a:solidFill>
              </a:rPr>
              <a:t>Bundesverband Öffentlicher Banken Deutschlands, VÖB</a:t>
            </a:r>
            <a:endParaRPr lang="de-DE" dirty="0">
              <a:solidFill>
                <a:srgbClr val="1991D5"/>
              </a:solidFill>
            </a:endParaRP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2420938"/>
            <a:ext cx="9144000" cy="374491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0" name="Datumsplatzhalter 8"/>
          <p:cNvSpPr>
            <a:spLocks noGrp="1"/>
          </p:cNvSpPr>
          <p:nvPr>
            <p:ph type="dt" sz="half" idx="2"/>
          </p:nvPr>
        </p:nvSpPr>
        <p:spPr>
          <a:xfrm>
            <a:off x="7092950" y="6496651"/>
            <a:ext cx="720861" cy="17665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fld id="{2B952B7B-04A7-AC43-B921-0E10C9A9C6B8}" type="datetime1">
              <a:rPr lang="de-DE" smtClean="0">
                <a:solidFill>
                  <a:srgbClr val="1991D5"/>
                </a:solidFill>
              </a:rPr>
              <a:t>18.07.2023</a:t>
            </a:fld>
            <a:endParaRPr lang="de-DE" dirty="0">
              <a:solidFill>
                <a:srgbClr val="1991D5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303934" y="6496651"/>
            <a:ext cx="658718" cy="183201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fld id="{1576E330-B420-4856-B840-F63EA40CA25A}" type="slidenum">
              <a:rPr lang="de-DE" smtClean="0">
                <a:solidFill>
                  <a:srgbClr val="1991D5"/>
                </a:solidFill>
              </a:rPr>
              <a:pPr/>
              <a:t>‹Nr.›</a:t>
            </a:fld>
            <a:endParaRPr lang="de-DE" dirty="0">
              <a:solidFill>
                <a:srgbClr val="1991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2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lie_DIAGRAMM_einfü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>
                <a:solidFill>
                  <a:srgbClr val="1991D5"/>
                </a:solidFill>
              </a:rPr>
              <a:t>Bundesverband Öffentlicher Banken Deutschlands, VÖB</a:t>
            </a:r>
            <a:endParaRPr lang="de-DE" dirty="0">
              <a:solidFill>
                <a:srgbClr val="1991D5"/>
              </a:solidFill>
            </a:endParaRPr>
          </a:p>
        </p:txBody>
      </p:sp>
      <p:sp>
        <p:nvSpPr>
          <p:cNvPr id="13" name="Diagrammplatzhalter 12"/>
          <p:cNvSpPr>
            <a:spLocks noGrp="1"/>
          </p:cNvSpPr>
          <p:nvPr>
            <p:ph type="chart" sz="quarter" idx="14"/>
          </p:nvPr>
        </p:nvSpPr>
        <p:spPr>
          <a:xfrm>
            <a:off x="179388" y="2420938"/>
            <a:ext cx="8785225" cy="3887787"/>
          </a:xfrm>
        </p:spPr>
        <p:txBody>
          <a:bodyPr/>
          <a:lstStyle/>
          <a:p>
            <a:endParaRPr lang="de-DE"/>
          </a:p>
        </p:txBody>
      </p:sp>
      <p:sp>
        <p:nvSpPr>
          <p:cNvPr id="10" name="Datumsplatzhalter 8"/>
          <p:cNvSpPr>
            <a:spLocks noGrp="1"/>
          </p:cNvSpPr>
          <p:nvPr>
            <p:ph type="dt" sz="half" idx="2"/>
          </p:nvPr>
        </p:nvSpPr>
        <p:spPr>
          <a:xfrm>
            <a:off x="7092950" y="6496651"/>
            <a:ext cx="720861" cy="17665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fld id="{040F2931-20B8-6C48-839C-5C458A80F61B}" type="datetime1">
              <a:rPr lang="de-DE" smtClean="0">
                <a:solidFill>
                  <a:srgbClr val="1991D5"/>
                </a:solidFill>
              </a:rPr>
              <a:t>18.07.2023</a:t>
            </a:fld>
            <a:endParaRPr lang="de-DE" dirty="0">
              <a:solidFill>
                <a:srgbClr val="1991D5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303934" y="6496651"/>
            <a:ext cx="658718" cy="183201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fld id="{1576E330-B420-4856-B840-F63EA40CA25A}" type="slidenum">
              <a:rPr lang="de-DE" smtClean="0">
                <a:solidFill>
                  <a:srgbClr val="1991D5"/>
                </a:solidFill>
              </a:rPr>
              <a:pPr/>
              <a:t>‹Nr.›</a:t>
            </a:fld>
            <a:endParaRPr lang="de-DE" dirty="0">
              <a:solidFill>
                <a:srgbClr val="1991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409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Altern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>
            <a:extLst>
              <a:ext uri="{FF2B5EF4-FFF2-40B4-BE49-F238E27FC236}">
                <a16:creationId xmlns:a16="http://schemas.microsoft.com/office/drawing/2014/main" id="{CD5A6F12-0FC7-EC4C-942A-4E2E632514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0" t="4404" r="90" b="1582"/>
          <a:stretch/>
        </p:blipFill>
        <p:spPr>
          <a:xfrm>
            <a:off x="0" y="1"/>
            <a:ext cx="9144000" cy="6288022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9A498B3-86FA-F745-AFC3-60BED6FC00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063"/>
            <a:ext cx="9144000" cy="6075278"/>
          </a:xfrm>
          <a:prstGeom prst="rect">
            <a:avLst/>
          </a:prstGeom>
        </p:spPr>
      </p:pic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323850" y="2428187"/>
            <a:ext cx="6769100" cy="1577076"/>
          </a:xfrm>
        </p:spPr>
        <p:txBody>
          <a:bodyPr anchor="b" anchorCtr="0"/>
          <a:lstStyle>
            <a:lvl1pPr algn="l">
              <a:lnSpc>
                <a:spcPts val="48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4002579"/>
            <a:ext cx="6769100" cy="1508105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  <a:p>
            <a:pPr lvl="0"/>
            <a:r>
              <a:rPr lang="de-DE" dirty="0"/>
              <a:t>Funktion</a:t>
            </a:r>
          </a:p>
          <a:p>
            <a:pPr lvl="0"/>
            <a:r>
              <a:rPr lang="de-DE" dirty="0"/>
              <a:t>Abteilung</a:t>
            </a:r>
          </a:p>
          <a:p>
            <a:pPr lvl="0"/>
            <a:r>
              <a:rPr lang="de-DE" dirty="0"/>
              <a:t>Kontaktdaten</a:t>
            </a:r>
          </a:p>
        </p:txBody>
      </p:sp>
      <p:grpSp>
        <p:nvGrpSpPr>
          <p:cNvPr id="16" name="Gruppieren">
            <a:extLst>
              <a:ext uri="{FF2B5EF4-FFF2-40B4-BE49-F238E27FC236}">
                <a16:creationId xmlns:a16="http://schemas.microsoft.com/office/drawing/2014/main" id="{170BC32D-AA4A-7147-B8E9-ECB93E55AE49}"/>
              </a:ext>
            </a:extLst>
          </p:cNvPr>
          <p:cNvGrpSpPr/>
          <p:nvPr userDrawn="1"/>
        </p:nvGrpSpPr>
        <p:grpSpPr>
          <a:xfrm>
            <a:off x="-68429" y="6785991"/>
            <a:ext cx="9216000" cy="72008"/>
            <a:chOff x="0" y="0"/>
            <a:chExt cx="24620720" cy="322425"/>
          </a:xfrm>
        </p:grpSpPr>
        <p:sp>
          <p:nvSpPr>
            <p:cNvPr id="17" name="Rechteck">
              <a:extLst>
                <a:ext uri="{FF2B5EF4-FFF2-40B4-BE49-F238E27FC236}">
                  <a16:creationId xmlns:a16="http://schemas.microsoft.com/office/drawing/2014/main" id="{73750CDA-7F2C-6A43-87E8-1F3D31EC1D70}"/>
                </a:ext>
              </a:extLst>
            </p:cNvPr>
            <p:cNvSpPr/>
            <p:nvPr/>
          </p:nvSpPr>
          <p:spPr>
            <a:xfrm>
              <a:off x="0" y="-1"/>
              <a:ext cx="8228416" cy="322427"/>
            </a:xfrm>
            <a:prstGeom prst="rect">
              <a:avLst/>
            </a:prstGeom>
            <a:solidFill>
              <a:srgbClr val="448FCF"/>
            </a:solidFill>
            <a:ln w="12700" cap="flat">
              <a:noFill/>
              <a:miter lim="400000"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91437" tIns="91437" rIns="91437" bIns="91437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Source Sans Pro"/>
                </a:defRPr>
              </a:pPr>
              <a:endParaRPr/>
            </a:p>
          </p:txBody>
        </p:sp>
        <p:sp>
          <p:nvSpPr>
            <p:cNvPr id="18" name="Rechteck">
              <a:extLst>
                <a:ext uri="{FF2B5EF4-FFF2-40B4-BE49-F238E27FC236}">
                  <a16:creationId xmlns:a16="http://schemas.microsoft.com/office/drawing/2014/main" id="{AC873B0A-D5FB-504E-85EC-25E41E6B3BC4}"/>
                </a:ext>
              </a:extLst>
            </p:cNvPr>
            <p:cNvSpPr/>
            <p:nvPr/>
          </p:nvSpPr>
          <p:spPr>
            <a:xfrm>
              <a:off x="8162513" y="-1"/>
              <a:ext cx="8228418" cy="322427"/>
            </a:xfrm>
            <a:prstGeom prst="rect">
              <a:avLst/>
            </a:prstGeom>
            <a:solidFill>
              <a:srgbClr val="1E4A93"/>
            </a:solidFill>
            <a:ln w="12700" cap="flat">
              <a:noFill/>
              <a:miter lim="400000"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91437" tIns="91437" rIns="91437" bIns="91437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Source Sans Pro"/>
                </a:defRPr>
              </a:pPr>
              <a:endParaRPr/>
            </a:p>
          </p:txBody>
        </p:sp>
        <p:sp>
          <p:nvSpPr>
            <p:cNvPr id="19" name="Rechteck">
              <a:extLst>
                <a:ext uri="{FF2B5EF4-FFF2-40B4-BE49-F238E27FC236}">
                  <a16:creationId xmlns:a16="http://schemas.microsoft.com/office/drawing/2014/main" id="{751FAF92-E13A-C448-90B7-BDF66268ADCE}"/>
                </a:ext>
              </a:extLst>
            </p:cNvPr>
            <p:cNvSpPr/>
            <p:nvPr/>
          </p:nvSpPr>
          <p:spPr>
            <a:xfrm>
              <a:off x="16392303" y="-1"/>
              <a:ext cx="8228418" cy="322427"/>
            </a:xfrm>
            <a:prstGeom prst="rect">
              <a:avLst/>
            </a:prstGeom>
            <a:solidFill>
              <a:srgbClr val="448FCF"/>
            </a:solidFill>
            <a:ln w="12700" cap="flat">
              <a:noFill/>
              <a:miter lim="400000"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91437" tIns="91437" rIns="91437" bIns="91437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Source Sans Pro"/>
                </a:defRPr>
              </a:pPr>
              <a:endParaRPr/>
            </a:p>
          </p:txBody>
        </p:sp>
      </p:grpSp>
      <p:sp>
        <p:nvSpPr>
          <p:cNvPr id="20" name="Fußzeilenplatzhalter 9">
            <a:extLst>
              <a:ext uri="{FF2B5EF4-FFF2-40B4-BE49-F238E27FC236}">
                <a16:creationId xmlns:a16="http://schemas.microsoft.com/office/drawing/2014/main" id="{A04F7D51-CE41-6A43-ABAC-5D68C02464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423" y="6462315"/>
            <a:ext cx="5832476" cy="17665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e-DE" dirty="0">
                <a:solidFill>
                  <a:srgbClr val="1991D5"/>
                </a:solidFill>
              </a:rPr>
              <a:t>Bundesverband Öffentlicher Banken Deutschlands, VÖB</a:t>
            </a:r>
          </a:p>
        </p:txBody>
      </p:sp>
      <p:sp>
        <p:nvSpPr>
          <p:cNvPr id="21" name="Datumsplatzhalter 8">
            <a:extLst>
              <a:ext uri="{FF2B5EF4-FFF2-40B4-BE49-F238E27FC236}">
                <a16:creationId xmlns:a16="http://schemas.microsoft.com/office/drawing/2014/main" id="{6CE945CD-C926-8D45-BD72-CD0FF757FA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24524" y="6469266"/>
            <a:ext cx="720861" cy="17665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fld id="{DC4232E3-4D83-F844-A713-B73C3FA6704A}" type="datetime1">
              <a:rPr lang="de-DE" smtClean="0">
                <a:solidFill>
                  <a:srgbClr val="1991D5"/>
                </a:solidFill>
              </a:rPr>
              <a:t>18.07.2023</a:t>
            </a:fld>
            <a:endParaRPr lang="de-DE" dirty="0">
              <a:solidFill>
                <a:srgbClr val="1991D5"/>
              </a:solidFill>
            </a:endParaRPr>
          </a:p>
        </p:txBody>
      </p:sp>
      <p:sp>
        <p:nvSpPr>
          <p:cNvPr id="22" name="Foliennummernplatzhalter 10">
            <a:extLst>
              <a:ext uri="{FF2B5EF4-FFF2-40B4-BE49-F238E27FC236}">
                <a16:creationId xmlns:a16="http://schemas.microsoft.com/office/drawing/2014/main" id="{D7A811D9-B2C4-E741-B4A7-3969A0F54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5508" y="6469266"/>
            <a:ext cx="658718" cy="183201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fld id="{1576E330-B420-4856-B840-F63EA40CA25A}" type="slidenum">
              <a:rPr lang="de-DE" smtClean="0">
                <a:solidFill>
                  <a:srgbClr val="1991D5"/>
                </a:solidFill>
              </a:rPr>
              <a:pPr/>
              <a:t>‹Nr.›</a:t>
            </a:fld>
            <a:endParaRPr lang="de-DE" dirty="0">
              <a:solidFill>
                <a:srgbClr val="1991D5"/>
              </a:solidFill>
            </a:endParaRP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088C6848-B965-9D46-8ED3-57C35E59D0B3}"/>
              </a:ext>
            </a:extLst>
          </p:cNvPr>
          <p:cNvCxnSpPr/>
          <p:nvPr userDrawn="1"/>
        </p:nvCxnSpPr>
        <p:spPr>
          <a:xfrm>
            <a:off x="7024524" y="6425803"/>
            <a:ext cx="18716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0E72DA54-D879-0A4A-A750-BC2DB15182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35635"/>
            <a:ext cx="2160000" cy="62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62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3606" userDrawn="1">
          <p15:clr>
            <a:srgbClr val="FBAE40"/>
          </p15:clr>
        </p15:guide>
        <p15:guide id="1" orient="horz" pos="3566" userDrawn="1">
          <p15:clr>
            <a:srgbClr val="FBAE40"/>
          </p15:clr>
        </p15:guide>
        <p15:guide id="2" orient="horz" pos="93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2420936"/>
            <a:ext cx="179388" cy="32403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Titel 10"/>
          <p:cNvSpPr>
            <a:spLocks noGrp="1"/>
          </p:cNvSpPr>
          <p:nvPr>
            <p:ph type="title" hasCustomPrompt="1"/>
          </p:nvPr>
        </p:nvSpPr>
        <p:spPr>
          <a:xfrm>
            <a:off x="4048202" y="2956474"/>
            <a:ext cx="3980182" cy="792038"/>
          </a:xfrm>
        </p:spPr>
        <p:txBody>
          <a:bodyPr anchor="b" anchorCtr="0"/>
          <a:lstStyle>
            <a:lvl1pPr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Vielen Dank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48202" y="3748512"/>
            <a:ext cx="3980182" cy="23975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  <a:p>
            <a:pPr lvl="0"/>
            <a:r>
              <a:rPr lang="de-DE" dirty="0"/>
              <a:t>Funktion</a:t>
            </a:r>
          </a:p>
          <a:p>
            <a:pPr lvl="0"/>
            <a:r>
              <a:rPr lang="de-DE" dirty="0"/>
              <a:t>Abteilung</a:t>
            </a:r>
          </a:p>
          <a:p>
            <a:pPr lvl="0"/>
            <a:r>
              <a:rPr lang="de-DE" dirty="0"/>
              <a:t>Kontaktdaten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482" y="288613"/>
            <a:ext cx="2520131" cy="728179"/>
          </a:xfrm>
          <a:prstGeom prst="rect">
            <a:avLst/>
          </a:prstGeom>
        </p:spPr>
      </p:pic>
      <p:grpSp>
        <p:nvGrpSpPr>
          <p:cNvPr id="11" name="Gruppieren 10"/>
          <p:cNvGrpSpPr/>
          <p:nvPr userDrawn="1"/>
        </p:nvGrpSpPr>
        <p:grpSpPr>
          <a:xfrm>
            <a:off x="357296" y="1969062"/>
            <a:ext cx="3674644" cy="4177010"/>
            <a:chOff x="838200" y="1155700"/>
            <a:chExt cx="2693988" cy="3062287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838200" y="1509713"/>
              <a:ext cx="892175" cy="2338387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2624138" y="1155700"/>
              <a:ext cx="908050" cy="2338387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  <p:sp>
          <p:nvSpPr>
            <p:cNvPr id="14" name="Rectangle 7"/>
            <p:cNvSpPr>
              <a:spLocks noChangeArrowheads="1"/>
            </p:cNvSpPr>
            <p:nvPr userDrawn="1"/>
          </p:nvSpPr>
          <p:spPr bwMode="auto">
            <a:xfrm>
              <a:off x="1730375" y="1879600"/>
              <a:ext cx="893762" cy="2338387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4157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chlussfolie_altern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1196974"/>
            <a:ext cx="9144000" cy="5111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3" y="1196975"/>
            <a:ext cx="4704762" cy="5333333"/>
          </a:xfrm>
          <a:prstGeom prst="rect">
            <a:avLst/>
          </a:prstGeom>
        </p:spPr>
      </p:pic>
      <p:sp>
        <p:nvSpPr>
          <p:cNvPr id="3" name="Titel 10"/>
          <p:cNvSpPr>
            <a:spLocks noGrp="1"/>
          </p:cNvSpPr>
          <p:nvPr>
            <p:ph type="title" hasCustomPrompt="1"/>
          </p:nvPr>
        </p:nvSpPr>
        <p:spPr>
          <a:xfrm>
            <a:off x="323850" y="2956474"/>
            <a:ext cx="3994746" cy="792038"/>
          </a:xfrm>
        </p:spPr>
        <p:txBody>
          <a:bodyPr anchor="b" anchorCtr="0"/>
          <a:lstStyle>
            <a:lvl1pPr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Vielen Dank!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3748512"/>
            <a:ext cx="3994746" cy="23975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  <a:p>
            <a:pPr lvl="0"/>
            <a:r>
              <a:rPr lang="de-DE" dirty="0"/>
              <a:t>Funktion</a:t>
            </a:r>
          </a:p>
          <a:p>
            <a:pPr lvl="0"/>
            <a:r>
              <a:rPr lang="de-DE" dirty="0"/>
              <a:t>Abteilung</a:t>
            </a:r>
          </a:p>
          <a:p>
            <a:pPr lvl="0"/>
            <a:r>
              <a:rPr lang="de-DE" dirty="0"/>
              <a:t>Kontaktdaten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482" y="288613"/>
            <a:ext cx="2520131" cy="72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66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Altern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323850" y="2428187"/>
            <a:ext cx="6769100" cy="1577076"/>
          </a:xfrm>
        </p:spPr>
        <p:txBody>
          <a:bodyPr anchor="b" anchorCtr="0"/>
          <a:lstStyle>
            <a:lvl1pPr algn="l">
              <a:lnSpc>
                <a:spcPts val="48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4002579"/>
            <a:ext cx="6769100" cy="1508105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  <a:p>
            <a:pPr lvl="0"/>
            <a:r>
              <a:rPr lang="de-DE" dirty="0"/>
              <a:t>Funktion</a:t>
            </a:r>
          </a:p>
          <a:p>
            <a:pPr lvl="0"/>
            <a:r>
              <a:rPr lang="de-DE" dirty="0"/>
              <a:t>Abteilung</a:t>
            </a:r>
          </a:p>
          <a:p>
            <a:pPr lvl="0"/>
            <a:r>
              <a:rPr lang="de-DE" dirty="0"/>
              <a:t>Kontaktdaten</a:t>
            </a:r>
          </a:p>
        </p:txBody>
      </p:sp>
      <p:grpSp>
        <p:nvGrpSpPr>
          <p:cNvPr id="12" name="Gruppieren">
            <a:extLst>
              <a:ext uri="{FF2B5EF4-FFF2-40B4-BE49-F238E27FC236}">
                <a16:creationId xmlns:a16="http://schemas.microsoft.com/office/drawing/2014/main" id="{8247CF4E-C911-B849-8C31-49D22E2AA12B}"/>
              </a:ext>
            </a:extLst>
          </p:cNvPr>
          <p:cNvGrpSpPr/>
          <p:nvPr userDrawn="1"/>
        </p:nvGrpSpPr>
        <p:grpSpPr>
          <a:xfrm>
            <a:off x="-3" y="6813376"/>
            <a:ext cx="9157754" cy="72008"/>
            <a:chOff x="0" y="0"/>
            <a:chExt cx="24620720" cy="322425"/>
          </a:xfrm>
        </p:grpSpPr>
        <p:sp>
          <p:nvSpPr>
            <p:cNvPr id="13" name="Rechteck">
              <a:extLst>
                <a:ext uri="{FF2B5EF4-FFF2-40B4-BE49-F238E27FC236}">
                  <a16:creationId xmlns:a16="http://schemas.microsoft.com/office/drawing/2014/main" id="{98D20C0D-5686-584C-A048-48DED73AA12F}"/>
                </a:ext>
              </a:extLst>
            </p:cNvPr>
            <p:cNvSpPr/>
            <p:nvPr/>
          </p:nvSpPr>
          <p:spPr>
            <a:xfrm>
              <a:off x="0" y="-1"/>
              <a:ext cx="8228416" cy="322427"/>
            </a:xfrm>
            <a:prstGeom prst="rect">
              <a:avLst/>
            </a:prstGeom>
            <a:solidFill>
              <a:srgbClr val="448FCF"/>
            </a:solidFill>
            <a:ln w="12700" cap="flat">
              <a:noFill/>
              <a:miter lim="400000"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91437" tIns="91437" rIns="91437" bIns="91437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Source Sans Pro"/>
                </a:defRPr>
              </a:pPr>
              <a:endParaRPr/>
            </a:p>
          </p:txBody>
        </p:sp>
        <p:sp>
          <p:nvSpPr>
            <p:cNvPr id="14" name="Rechteck">
              <a:extLst>
                <a:ext uri="{FF2B5EF4-FFF2-40B4-BE49-F238E27FC236}">
                  <a16:creationId xmlns:a16="http://schemas.microsoft.com/office/drawing/2014/main" id="{29FC7C2D-E893-9547-A578-91A5E27E046B}"/>
                </a:ext>
              </a:extLst>
            </p:cNvPr>
            <p:cNvSpPr/>
            <p:nvPr/>
          </p:nvSpPr>
          <p:spPr>
            <a:xfrm>
              <a:off x="8162513" y="-1"/>
              <a:ext cx="8228418" cy="322427"/>
            </a:xfrm>
            <a:prstGeom prst="rect">
              <a:avLst/>
            </a:prstGeom>
            <a:solidFill>
              <a:srgbClr val="1E4A93"/>
            </a:solidFill>
            <a:ln w="12700" cap="flat">
              <a:noFill/>
              <a:miter lim="400000"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91437" tIns="91437" rIns="91437" bIns="91437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Source Sans Pro"/>
                </a:defRPr>
              </a:pPr>
              <a:endParaRPr/>
            </a:p>
          </p:txBody>
        </p:sp>
        <p:sp>
          <p:nvSpPr>
            <p:cNvPr id="15" name="Rechteck">
              <a:extLst>
                <a:ext uri="{FF2B5EF4-FFF2-40B4-BE49-F238E27FC236}">
                  <a16:creationId xmlns:a16="http://schemas.microsoft.com/office/drawing/2014/main" id="{E874FF1F-B96C-7D46-9AA6-5FE91494C387}"/>
                </a:ext>
              </a:extLst>
            </p:cNvPr>
            <p:cNvSpPr/>
            <p:nvPr/>
          </p:nvSpPr>
          <p:spPr>
            <a:xfrm>
              <a:off x="16392303" y="-1"/>
              <a:ext cx="8228418" cy="322427"/>
            </a:xfrm>
            <a:prstGeom prst="rect">
              <a:avLst/>
            </a:prstGeom>
            <a:solidFill>
              <a:srgbClr val="448FCF"/>
            </a:solidFill>
            <a:ln w="12700" cap="flat">
              <a:noFill/>
              <a:miter lim="400000"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91437" tIns="91437" rIns="91437" bIns="91437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Source Sans Pro"/>
                </a:defRPr>
              </a:pPr>
              <a:endParaRPr/>
            </a:p>
          </p:txBody>
        </p:sp>
      </p:grpSp>
      <p:sp>
        <p:nvSpPr>
          <p:cNvPr id="17" name="Fußzeilenplatzhalter 9">
            <a:extLst>
              <a:ext uri="{FF2B5EF4-FFF2-40B4-BE49-F238E27FC236}">
                <a16:creationId xmlns:a16="http://schemas.microsoft.com/office/drawing/2014/main" id="{30CFEA88-12E1-764F-BDF8-7A6CEC096D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849" y="6489700"/>
            <a:ext cx="5832476" cy="17665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e-DE">
                <a:solidFill>
                  <a:srgbClr val="1991D5"/>
                </a:solidFill>
              </a:rPr>
              <a:t>Bundesverband Öffentlicher Banken Deutschlands, VÖB</a:t>
            </a:r>
            <a:endParaRPr lang="de-DE" dirty="0">
              <a:solidFill>
                <a:srgbClr val="1991D5"/>
              </a:solidFill>
            </a:endParaRPr>
          </a:p>
        </p:txBody>
      </p:sp>
      <p:sp>
        <p:nvSpPr>
          <p:cNvPr id="18" name="Datumsplatzhalter 8">
            <a:extLst>
              <a:ext uri="{FF2B5EF4-FFF2-40B4-BE49-F238E27FC236}">
                <a16:creationId xmlns:a16="http://schemas.microsoft.com/office/drawing/2014/main" id="{DB3E3C7F-9498-3247-A11A-B592F288FB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92950" y="6496651"/>
            <a:ext cx="720861" cy="17665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fld id="{DC4232E3-4D83-F844-A713-B73C3FA6704A}" type="datetime1">
              <a:rPr lang="de-DE" smtClean="0">
                <a:solidFill>
                  <a:srgbClr val="1991D5"/>
                </a:solidFill>
              </a:rPr>
              <a:t>18.07.2023</a:t>
            </a:fld>
            <a:endParaRPr lang="de-DE" dirty="0">
              <a:solidFill>
                <a:srgbClr val="1991D5"/>
              </a:solidFill>
            </a:endParaRPr>
          </a:p>
        </p:txBody>
      </p:sp>
      <p:sp>
        <p:nvSpPr>
          <p:cNvPr id="19" name="Foliennummernplatzhalter 10">
            <a:extLst>
              <a:ext uri="{FF2B5EF4-FFF2-40B4-BE49-F238E27FC236}">
                <a16:creationId xmlns:a16="http://schemas.microsoft.com/office/drawing/2014/main" id="{AA671F09-AFC7-F44E-B8A6-19A2E8E1A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3934" y="6496651"/>
            <a:ext cx="658718" cy="183201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fld id="{1576E330-B420-4856-B840-F63EA40CA25A}" type="slidenum">
              <a:rPr lang="de-DE" smtClean="0">
                <a:solidFill>
                  <a:srgbClr val="1991D5"/>
                </a:solidFill>
              </a:rPr>
              <a:pPr/>
              <a:t>‹Nr.›</a:t>
            </a:fld>
            <a:endParaRPr lang="de-DE" dirty="0">
              <a:solidFill>
                <a:srgbClr val="1991D5"/>
              </a:solidFill>
            </a:endParaRPr>
          </a:p>
        </p:txBody>
      </p:sp>
      <p:cxnSp>
        <p:nvCxnSpPr>
          <p:cNvPr id="20" name="Gerader Verbinder 22">
            <a:extLst>
              <a:ext uri="{FF2B5EF4-FFF2-40B4-BE49-F238E27FC236}">
                <a16:creationId xmlns:a16="http://schemas.microsoft.com/office/drawing/2014/main" id="{0F3045E4-6511-8B41-8B91-519ED8EBE5D2}"/>
              </a:ext>
            </a:extLst>
          </p:cNvPr>
          <p:cNvCxnSpPr/>
          <p:nvPr userDrawn="1"/>
        </p:nvCxnSpPr>
        <p:spPr>
          <a:xfrm>
            <a:off x="7092950" y="6453188"/>
            <a:ext cx="18716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k 15">
            <a:extLst>
              <a:ext uri="{FF2B5EF4-FFF2-40B4-BE49-F238E27FC236}">
                <a16:creationId xmlns:a16="http://schemas.microsoft.com/office/drawing/2014/main" id="{E681E5D2-BDD8-0B49-9A07-CCBDDA1E11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35635"/>
            <a:ext cx="2160000" cy="62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35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3606" userDrawn="1">
          <p15:clr>
            <a:srgbClr val="FBAE40"/>
          </p15:clr>
        </p15:guide>
        <p15:guide id="1" orient="horz" pos="3566" userDrawn="1">
          <p15:clr>
            <a:srgbClr val="FBAE40"/>
          </p15:clr>
        </p15:guide>
        <p15:guide id="2" orient="horz" pos="93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l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8C3A2BDD-249B-6F46-8C80-E59008B779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26" t="-328" r="7268" b="328"/>
          <a:stretch/>
        </p:blipFill>
        <p:spPr>
          <a:xfrm>
            <a:off x="0" y="-20701"/>
            <a:ext cx="9144000" cy="63087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81276" y="1196752"/>
            <a:ext cx="6802808" cy="936625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323849" y="6489700"/>
            <a:ext cx="5832476" cy="176658"/>
          </a:xfrm>
          <a:prstGeom prst="rect">
            <a:avLst/>
          </a:prstGeom>
        </p:spPr>
        <p:txBody>
          <a:bodyPr/>
          <a:lstStyle/>
          <a:p>
            <a:r>
              <a:rPr lang="de-DE">
                <a:solidFill>
                  <a:srgbClr val="1991D5"/>
                </a:solidFill>
              </a:rPr>
              <a:t>Bundesverband Öffentlicher Banken Deutschlands, VÖB</a:t>
            </a:r>
            <a:endParaRPr lang="de-DE" dirty="0">
              <a:solidFill>
                <a:srgbClr val="1991D5"/>
              </a:solidFill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1763688" y="2420937"/>
            <a:ext cx="5329262" cy="3887787"/>
          </a:xfrm>
        </p:spPr>
        <p:txBody>
          <a:bodyPr/>
          <a:lstStyle>
            <a:lvl2pPr>
              <a:defRPr sz="1600"/>
            </a:lvl2pPr>
            <a:lvl3pPr marL="6350" indent="0">
              <a:spcBef>
                <a:spcPts val="600"/>
              </a:spcBef>
              <a:buFontTx/>
              <a:buNone/>
              <a:defRPr sz="1400">
                <a:solidFill>
                  <a:schemeClr val="accent1"/>
                </a:solidFill>
              </a:defRPr>
            </a:lvl3pPr>
            <a:lvl4pPr marL="536575" indent="-268288">
              <a:defRPr sz="1400"/>
            </a:lvl4pPr>
            <a:lvl5pPr marL="717550" indent="-265113">
              <a:buFont typeface="Symbol" panose="05050102010706020507" pitchFamily="18" charset="2"/>
              <a:buChar char="-"/>
              <a:defRPr sz="14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Datumsplatzhalter 8"/>
          <p:cNvSpPr>
            <a:spLocks noGrp="1"/>
          </p:cNvSpPr>
          <p:nvPr>
            <p:ph type="dt" sz="half" idx="2"/>
          </p:nvPr>
        </p:nvSpPr>
        <p:spPr>
          <a:xfrm>
            <a:off x="7092950" y="6496651"/>
            <a:ext cx="720861" cy="17665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fld id="{33ED3672-9F4D-E14E-A123-EC27452324E4}" type="datetime1">
              <a:rPr lang="de-DE" smtClean="0">
                <a:solidFill>
                  <a:srgbClr val="1991D5"/>
                </a:solidFill>
              </a:rPr>
              <a:t>18.07.2023</a:t>
            </a:fld>
            <a:endParaRPr lang="de-DE" dirty="0">
              <a:solidFill>
                <a:srgbClr val="1991D5"/>
              </a:solidFill>
            </a:endParaRPr>
          </a:p>
        </p:txBody>
      </p:sp>
      <p:sp>
        <p:nvSpPr>
          <p:cNvPr id="12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303934" y="6496651"/>
            <a:ext cx="658718" cy="183201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fld id="{1576E330-B420-4856-B840-F63EA40CA25A}" type="slidenum">
              <a:rPr lang="de-DE" smtClean="0">
                <a:solidFill>
                  <a:srgbClr val="1991D5"/>
                </a:solidFill>
              </a:rPr>
              <a:pPr/>
              <a:t>‹Nr.›</a:t>
            </a:fld>
            <a:endParaRPr lang="de-DE" dirty="0">
              <a:solidFill>
                <a:srgbClr val="1991D5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6EAB132-2A1B-8D41-BF25-35DF95B0CC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08520" y="6757512"/>
            <a:ext cx="9361040" cy="22272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3EE52E0-6996-EC47-BD26-F88A52D43D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35635"/>
            <a:ext cx="2160000" cy="62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37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Folie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65E2FD92-2183-C14B-8560-2994FE361D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0" t="4404" r="90" b="1582"/>
          <a:stretch/>
        </p:blipFill>
        <p:spPr>
          <a:xfrm>
            <a:off x="0" y="1"/>
            <a:ext cx="9144000" cy="6288022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23849" y="6489700"/>
            <a:ext cx="5832476" cy="176658"/>
          </a:xfrm>
          <a:prstGeom prst="rect">
            <a:avLst/>
          </a:prstGeom>
        </p:spPr>
        <p:txBody>
          <a:bodyPr/>
          <a:lstStyle/>
          <a:p>
            <a:r>
              <a:rPr lang="de-DE">
                <a:solidFill>
                  <a:srgbClr val="1991D5"/>
                </a:solidFill>
              </a:rPr>
              <a:t>Bundesverband Öffentlicher Banken Deutschlands, VÖB</a:t>
            </a:r>
            <a:endParaRPr lang="de-DE" dirty="0">
              <a:solidFill>
                <a:srgbClr val="1991D5"/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Datumsplatzhalter 8"/>
          <p:cNvSpPr>
            <a:spLocks noGrp="1"/>
          </p:cNvSpPr>
          <p:nvPr>
            <p:ph type="dt" sz="half" idx="2"/>
          </p:nvPr>
        </p:nvSpPr>
        <p:spPr>
          <a:xfrm>
            <a:off x="7092950" y="6496651"/>
            <a:ext cx="720861" cy="17665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fld id="{3D1D5ED6-04A3-004F-A843-89497B85EB27}" type="datetime1">
              <a:rPr lang="de-DE" smtClean="0">
                <a:solidFill>
                  <a:srgbClr val="1991D5"/>
                </a:solidFill>
              </a:rPr>
              <a:t>18.07.2023</a:t>
            </a:fld>
            <a:endParaRPr lang="de-DE" dirty="0">
              <a:solidFill>
                <a:srgbClr val="1991D5"/>
              </a:solidFill>
            </a:endParaRPr>
          </a:p>
        </p:txBody>
      </p:sp>
      <p:sp>
        <p:nvSpPr>
          <p:cNvPr id="9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303934" y="6496651"/>
            <a:ext cx="658718" cy="183201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fld id="{1576E330-B420-4856-B840-F63EA40CA25A}" type="slidenum">
              <a:rPr lang="de-DE" smtClean="0">
                <a:solidFill>
                  <a:srgbClr val="1991D5"/>
                </a:solidFill>
              </a:rPr>
              <a:pPr/>
              <a:t>‹Nr.›</a:t>
            </a:fld>
            <a:endParaRPr lang="de-DE" dirty="0">
              <a:solidFill>
                <a:srgbClr val="1991D5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F022AA4-E733-F842-A4DF-EB8C48988E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224" y="4368633"/>
            <a:ext cx="2710009" cy="212801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2F5D253-9B90-FB44-A339-AE1AD851E6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35635"/>
            <a:ext cx="2160000" cy="624121"/>
          </a:xfrm>
          <a:prstGeom prst="rect">
            <a:avLst/>
          </a:prstGeom>
        </p:spPr>
      </p:pic>
      <p:grpSp>
        <p:nvGrpSpPr>
          <p:cNvPr id="12" name="Gruppieren">
            <a:extLst>
              <a:ext uri="{FF2B5EF4-FFF2-40B4-BE49-F238E27FC236}">
                <a16:creationId xmlns:a16="http://schemas.microsoft.com/office/drawing/2014/main" id="{73B31648-2E0D-F64D-A873-61F0A2583F20}"/>
              </a:ext>
            </a:extLst>
          </p:cNvPr>
          <p:cNvGrpSpPr/>
          <p:nvPr userDrawn="1"/>
        </p:nvGrpSpPr>
        <p:grpSpPr>
          <a:xfrm>
            <a:off x="-68429" y="6785991"/>
            <a:ext cx="9216000" cy="72008"/>
            <a:chOff x="0" y="0"/>
            <a:chExt cx="24620720" cy="322425"/>
          </a:xfrm>
        </p:grpSpPr>
        <p:sp>
          <p:nvSpPr>
            <p:cNvPr id="13" name="Rechteck">
              <a:extLst>
                <a:ext uri="{FF2B5EF4-FFF2-40B4-BE49-F238E27FC236}">
                  <a16:creationId xmlns:a16="http://schemas.microsoft.com/office/drawing/2014/main" id="{4C00D1FB-8815-FA45-A14B-EA11CD5BCEA3}"/>
                </a:ext>
              </a:extLst>
            </p:cNvPr>
            <p:cNvSpPr/>
            <p:nvPr/>
          </p:nvSpPr>
          <p:spPr>
            <a:xfrm>
              <a:off x="0" y="-1"/>
              <a:ext cx="8228416" cy="322427"/>
            </a:xfrm>
            <a:prstGeom prst="rect">
              <a:avLst/>
            </a:prstGeom>
            <a:solidFill>
              <a:srgbClr val="448FCF"/>
            </a:solidFill>
            <a:ln w="12700" cap="flat">
              <a:noFill/>
              <a:miter lim="400000"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91437" tIns="91437" rIns="91437" bIns="91437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Source Sans Pro"/>
                </a:defRPr>
              </a:pPr>
              <a:endParaRPr/>
            </a:p>
          </p:txBody>
        </p:sp>
        <p:sp>
          <p:nvSpPr>
            <p:cNvPr id="14" name="Rechteck">
              <a:extLst>
                <a:ext uri="{FF2B5EF4-FFF2-40B4-BE49-F238E27FC236}">
                  <a16:creationId xmlns:a16="http://schemas.microsoft.com/office/drawing/2014/main" id="{8B9FDAFA-47D9-4F4C-AD20-DD9D574B2303}"/>
                </a:ext>
              </a:extLst>
            </p:cNvPr>
            <p:cNvSpPr/>
            <p:nvPr/>
          </p:nvSpPr>
          <p:spPr>
            <a:xfrm>
              <a:off x="8162513" y="-1"/>
              <a:ext cx="8228418" cy="322427"/>
            </a:xfrm>
            <a:prstGeom prst="rect">
              <a:avLst/>
            </a:prstGeom>
            <a:solidFill>
              <a:srgbClr val="1E4A93"/>
            </a:solidFill>
            <a:ln w="12700" cap="flat">
              <a:noFill/>
              <a:miter lim="400000"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91437" tIns="91437" rIns="91437" bIns="91437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Source Sans Pro"/>
                </a:defRPr>
              </a:pPr>
              <a:endParaRPr/>
            </a:p>
          </p:txBody>
        </p:sp>
        <p:sp>
          <p:nvSpPr>
            <p:cNvPr id="15" name="Rechteck">
              <a:extLst>
                <a:ext uri="{FF2B5EF4-FFF2-40B4-BE49-F238E27FC236}">
                  <a16:creationId xmlns:a16="http://schemas.microsoft.com/office/drawing/2014/main" id="{E3905702-3E39-4042-88E2-56F4184B2D63}"/>
                </a:ext>
              </a:extLst>
            </p:cNvPr>
            <p:cNvSpPr/>
            <p:nvPr/>
          </p:nvSpPr>
          <p:spPr>
            <a:xfrm>
              <a:off x="16392303" y="-1"/>
              <a:ext cx="8228418" cy="322427"/>
            </a:xfrm>
            <a:prstGeom prst="rect">
              <a:avLst/>
            </a:prstGeom>
            <a:solidFill>
              <a:srgbClr val="448FCF"/>
            </a:solidFill>
            <a:ln w="12700" cap="flat">
              <a:noFill/>
              <a:miter lim="400000"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91437" tIns="91437" rIns="91437" bIns="91437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Source Sans Pro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68600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_Folie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D606DBA4-8704-734B-BC54-ECBB11CA20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69"/>
          <a:stretch/>
        </p:blipFill>
        <p:spPr>
          <a:xfrm>
            <a:off x="18924" y="0"/>
            <a:ext cx="9144000" cy="628802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5E2FD92-2183-C14B-8560-2994FE361D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0" t="4404" r="90" b="1582"/>
          <a:stretch/>
        </p:blipFill>
        <p:spPr>
          <a:xfrm>
            <a:off x="0" y="1"/>
            <a:ext cx="9144000" cy="6288022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23849" y="6489700"/>
            <a:ext cx="5832476" cy="176658"/>
          </a:xfrm>
          <a:prstGeom prst="rect">
            <a:avLst/>
          </a:prstGeom>
        </p:spPr>
        <p:txBody>
          <a:bodyPr/>
          <a:lstStyle/>
          <a:p>
            <a:r>
              <a:rPr lang="de-DE">
                <a:solidFill>
                  <a:srgbClr val="1991D5"/>
                </a:solidFill>
              </a:rPr>
              <a:t>Bundesverband Öffentlicher Banken Deutschlands, VÖB</a:t>
            </a:r>
            <a:endParaRPr lang="de-DE" dirty="0">
              <a:solidFill>
                <a:srgbClr val="1991D5"/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Datumsplatzhalter 8"/>
          <p:cNvSpPr>
            <a:spLocks noGrp="1"/>
          </p:cNvSpPr>
          <p:nvPr>
            <p:ph type="dt" sz="half" idx="2"/>
          </p:nvPr>
        </p:nvSpPr>
        <p:spPr>
          <a:xfrm>
            <a:off x="7092950" y="6496651"/>
            <a:ext cx="720861" cy="17665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fld id="{3D1D5ED6-04A3-004F-A843-89497B85EB27}" type="datetime1">
              <a:rPr lang="de-DE" smtClean="0">
                <a:solidFill>
                  <a:srgbClr val="1991D5"/>
                </a:solidFill>
              </a:rPr>
              <a:t>18.07.2023</a:t>
            </a:fld>
            <a:endParaRPr lang="de-DE" dirty="0">
              <a:solidFill>
                <a:srgbClr val="1991D5"/>
              </a:solidFill>
            </a:endParaRPr>
          </a:p>
        </p:txBody>
      </p:sp>
      <p:sp>
        <p:nvSpPr>
          <p:cNvPr id="9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303934" y="6496651"/>
            <a:ext cx="658718" cy="183201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fld id="{1576E330-B420-4856-B840-F63EA40CA25A}" type="slidenum">
              <a:rPr lang="de-DE" smtClean="0">
                <a:solidFill>
                  <a:srgbClr val="1991D5"/>
                </a:solidFill>
              </a:rPr>
              <a:pPr/>
              <a:t>‹Nr.›</a:t>
            </a:fld>
            <a:endParaRPr lang="de-DE" dirty="0">
              <a:solidFill>
                <a:srgbClr val="1991D5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2F5D253-9B90-FB44-A339-AE1AD851E6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35635"/>
            <a:ext cx="2160000" cy="624121"/>
          </a:xfrm>
          <a:prstGeom prst="rect">
            <a:avLst/>
          </a:prstGeom>
        </p:spPr>
      </p:pic>
      <p:grpSp>
        <p:nvGrpSpPr>
          <p:cNvPr id="12" name="Gruppieren">
            <a:extLst>
              <a:ext uri="{FF2B5EF4-FFF2-40B4-BE49-F238E27FC236}">
                <a16:creationId xmlns:a16="http://schemas.microsoft.com/office/drawing/2014/main" id="{73B31648-2E0D-F64D-A873-61F0A2583F20}"/>
              </a:ext>
            </a:extLst>
          </p:cNvPr>
          <p:cNvGrpSpPr/>
          <p:nvPr userDrawn="1"/>
        </p:nvGrpSpPr>
        <p:grpSpPr>
          <a:xfrm>
            <a:off x="-68429" y="6785991"/>
            <a:ext cx="9216000" cy="72008"/>
            <a:chOff x="0" y="0"/>
            <a:chExt cx="24620720" cy="322425"/>
          </a:xfrm>
        </p:grpSpPr>
        <p:sp>
          <p:nvSpPr>
            <p:cNvPr id="13" name="Rechteck">
              <a:extLst>
                <a:ext uri="{FF2B5EF4-FFF2-40B4-BE49-F238E27FC236}">
                  <a16:creationId xmlns:a16="http://schemas.microsoft.com/office/drawing/2014/main" id="{4C00D1FB-8815-FA45-A14B-EA11CD5BCEA3}"/>
                </a:ext>
              </a:extLst>
            </p:cNvPr>
            <p:cNvSpPr/>
            <p:nvPr/>
          </p:nvSpPr>
          <p:spPr>
            <a:xfrm>
              <a:off x="0" y="-1"/>
              <a:ext cx="8228416" cy="322427"/>
            </a:xfrm>
            <a:prstGeom prst="rect">
              <a:avLst/>
            </a:prstGeom>
            <a:solidFill>
              <a:srgbClr val="448FCF"/>
            </a:solidFill>
            <a:ln w="12700" cap="flat">
              <a:noFill/>
              <a:miter lim="400000"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91437" tIns="91437" rIns="91437" bIns="91437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Source Sans Pro"/>
                </a:defRPr>
              </a:pPr>
              <a:endParaRPr/>
            </a:p>
          </p:txBody>
        </p:sp>
        <p:sp>
          <p:nvSpPr>
            <p:cNvPr id="14" name="Rechteck">
              <a:extLst>
                <a:ext uri="{FF2B5EF4-FFF2-40B4-BE49-F238E27FC236}">
                  <a16:creationId xmlns:a16="http://schemas.microsoft.com/office/drawing/2014/main" id="{8B9FDAFA-47D9-4F4C-AD20-DD9D574B2303}"/>
                </a:ext>
              </a:extLst>
            </p:cNvPr>
            <p:cNvSpPr/>
            <p:nvPr/>
          </p:nvSpPr>
          <p:spPr>
            <a:xfrm>
              <a:off x="8162513" y="-1"/>
              <a:ext cx="8228418" cy="322427"/>
            </a:xfrm>
            <a:prstGeom prst="rect">
              <a:avLst/>
            </a:prstGeom>
            <a:solidFill>
              <a:srgbClr val="1E4A93"/>
            </a:solidFill>
            <a:ln w="12700" cap="flat">
              <a:noFill/>
              <a:miter lim="400000"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91437" tIns="91437" rIns="91437" bIns="91437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Source Sans Pro"/>
                </a:defRPr>
              </a:pPr>
              <a:endParaRPr/>
            </a:p>
          </p:txBody>
        </p:sp>
        <p:sp>
          <p:nvSpPr>
            <p:cNvPr id="15" name="Rechteck">
              <a:extLst>
                <a:ext uri="{FF2B5EF4-FFF2-40B4-BE49-F238E27FC236}">
                  <a16:creationId xmlns:a16="http://schemas.microsoft.com/office/drawing/2014/main" id="{E3905702-3E39-4042-88E2-56F4184B2D63}"/>
                </a:ext>
              </a:extLst>
            </p:cNvPr>
            <p:cNvSpPr/>
            <p:nvPr/>
          </p:nvSpPr>
          <p:spPr>
            <a:xfrm>
              <a:off x="16392303" y="-1"/>
              <a:ext cx="8228418" cy="322427"/>
            </a:xfrm>
            <a:prstGeom prst="rect">
              <a:avLst/>
            </a:prstGeom>
            <a:solidFill>
              <a:srgbClr val="448FCF"/>
            </a:solidFill>
            <a:ln w="12700" cap="flat">
              <a:noFill/>
              <a:miter lim="400000"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91437" tIns="91437" rIns="91437" bIns="91437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Source Sans Pro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95153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_Folie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8764A24B-29E5-4743-A98D-8FB6531E3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6" b="1203"/>
          <a:stretch/>
        </p:blipFill>
        <p:spPr>
          <a:xfrm>
            <a:off x="0" y="0"/>
            <a:ext cx="9144000" cy="6309320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23849" y="6489700"/>
            <a:ext cx="5832476" cy="176658"/>
          </a:xfrm>
          <a:prstGeom prst="rect">
            <a:avLst/>
          </a:prstGeom>
        </p:spPr>
        <p:txBody>
          <a:bodyPr/>
          <a:lstStyle/>
          <a:p>
            <a:r>
              <a:rPr lang="de-DE">
                <a:solidFill>
                  <a:srgbClr val="1991D5"/>
                </a:solidFill>
              </a:rPr>
              <a:t>Bundesverband Öffentlicher Banken Deutschlands, VÖB</a:t>
            </a:r>
            <a:endParaRPr lang="de-DE" dirty="0">
              <a:solidFill>
                <a:srgbClr val="1991D5"/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Datumsplatzhalter 8"/>
          <p:cNvSpPr>
            <a:spLocks noGrp="1"/>
          </p:cNvSpPr>
          <p:nvPr>
            <p:ph type="dt" sz="half" idx="2"/>
          </p:nvPr>
        </p:nvSpPr>
        <p:spPr>
          <a:xfrm>
            <a:off x="7092950" y="6496651"/>
            <a:ext cx="720861" cy="17665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fld id="{3D1D5ED6-04A3-004F-A843-89497B85EB27}" type="datetime1">
              <a:rPr lang="de-DE" smtClean="0">
                <a:solidFill>
                  <a:srgbClr val="1991D5"/>
                </a:solidFill>
              </a:rPr>
              <a:t>18.07.2023</a:t>
            </a:fld>
            <a:endParaRPr lang="de-DE" dirty="0">
              <a:solidFill>
                <a:srgbClr val="1991D5"/>
              </a:solidFill>
            </a:endParaRPr>
          </a:p>
        </p:txBody>
      </p:sp>
      <p:sp>
        <p:nvSpPr>
          <p:cNvPr id="9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303934" y="6496651"/>
            <a:ext cx="658718" cy="183201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fld id="{1576E330-B420-4856-B840-F63EA40CA25A}" type="slidenum">
              <a:rPr lang="de-DE" smtClean="0">
                <a:solidFill>
                  <a:srgbClr val="1991D5"/>
                </a:solidFill>
              </a:rPr>
              <a:pPr/>
              <a:t>‹Nr.›</a:t>
            </a:fld>
            <a:endParaRPr lang="de-DE" dirty="0">
              <a:solidFill>
                <a:srgbClr val="1991D5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2F5D253-9B90-FB44-A339-AE1AD851E6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35635"/>
            <a:ext cx="2160000" cy="624121"/>
          </a:xfrm>
          <a:prstGeom prst="rect">
            <a:avLst/>
          </a:prstGeom>
        </p:spPr>
      </p:pic>
      <p:grpSp>
        <p:nvGrpSpPr>
          <p:cNvPr id="12" name="Gruppieren">
            <a:extLst>
              <a:ext uri="{FF2B5EF4-FFF2-40B4-BE49-F238E27FC236}">
                <a16:creationId xmlns:a16="http://schemas.microsoft.com/office/drawing/2014/main" id="{73B31648-2E0D-F64D-A873-61F0A2583F20}"/>
              </a:ext>
            </a:extLst>
          </p:cNvPr>
          <p:cNvGrpSpPr/>
          <p:nvPr userDrawn="1"/>
        </p:nvGrpSpPr>
        <p:grpSpPr>
          <a:xfrm>
            <a:off x="-68429" y="6785991"/>
            <a:ext cx="9216000" cy="72008"/>
            <a:chOff x="0" y="0"/>
            <a:chExt cx="24620720" cy="322425"/>
          </a:xfrm>
        </p:grpSpPr>
        <p:sp>
          <p:nvSpPr>
            <p:cNvPr id="13" name="Rechteck">
              <a:extLst>
                <a:ext uri="{FF2B5EF4-FFF2-40B4-BE49-F238E27FC236}">
                  <a16:creationId xmlns:a16="http://schemas.microsoft.com/office/drawing/2014/main" id="{4C00D1FB-8815-FA45-A14B-EA11CD5BCEA3}"/>
                </a:ext>
              </a:extLst>
            </p:cNvPr>
            <p:cNvSpPr/>
            <p:nvPr/>
          </p:nvSpPr>
          <p:spPr>
            <a:xfrm>
              <a:off x="0" y="-1"/>
              <a:ext cx="8228416" cy="322427"/>
            </a:xfrm>
            <a:prstGeom prst="rect">
              <a:avLst/>
            </a:prstGeom>
            <a:solidFill>
              <a:srgbClr val="448FCF"/>
            </a:solidFill>
            <a:ln w="12700" cap="flat">
              <a:noFill/>
              <a:miter lim="400000"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91437" tIns="91437" rIns="91437" bIns="91437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Source Sans Pro"/>
                </a:defRPr>
              </a:pPr>
              <a:endParaRPr/>
            </a:p>
          </p:txBody>
        </p:sp>
        <p:sp>
          <p:nvSpPr>
            <p:cNvPr id="14" name="Rechteck">
              <a:extLst>
                <a:ext uri="{FF2B5EF4-FFF2-40B4-BE49-F238E27FC236}">
                  <a16:creationId xmlns:a16="http://schemas.microsoft.com/office/drawing/2014/main" id="{8B9FDAFA-47D9-4F4C-AD20-DD9D574B2303}"/>
                </a:ext>
              </a:extLst>
            </p:cNvPr>
            <p:cNvSpPr/>
            <p:nvPr/>
          </p:nvSpPr>
          <p:spPr>
            <a:xfrm>
              <a:off x="8162513" y="-1"/>
              <a:ext cx="8228418" cy="322427"/>
            </a:xfrm>
            <a:prstGeom prst="rect">
              <a:avLst/>
            </a:prstGeom>
            <a:solidFill>
              <a:srgbClr val="1E4A93"/>
            </a:solidFill>
            <a:ln w="12700" cap="flat">
              <a:noFill/>
              <a:miter lim="400000"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91437" tIns="91437" rIns="91437" bIns="91437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Source Sans Pro"/>
                </a:defRPr>
              </a:pPr>
              <a:endParaRPr/>
            </a:p>
          </p:txBody>
        </p:sp>
        <p:sp>
          <p:nvSpPr>
            <p:cNvPr id="15" name="Rechteck">
              <a:extLst>
                <a:ext uri="{FF2B5EF4-FFF2-40B4-BE49-F238E27FC236}">
                  <a16:creationId xmlns:a16="http://schemas.microsoft.com/office/drawing/2014/main" id="{E3905702-3E39-4042-88E2-56F4184B2D63}"/>
                </a:ext>
              </a:extLst>
            </p:cNvPr>
            <p:cNvSpPr/>
            <p:nvPr/>
          </p:nvSpPr>
          <p:spPr>
            <a:xfrm>
              <a:off x="16392303" y="-1"/>
              <a:ext cx="8228418" cy="322427"/>
            </a:xfrm>
            <a:prstGeom prst="rect">
              <a:avLst/>
            </a:prstGeom>
            <a:solidFill>
              <a:srgbClr val="448FCF"/>
            </a:solidFill>
            <a:ln w="12700" cap="flat">
              <a:noFill/>
              <a:miter lim="400000"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91437" tIns="91437" rIns="91437" bIns="91437" numCol="1" anchor="ctr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Source Sans Pro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56932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lie_BILD_einfü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>
          <a:xfrm>
            <a:off x="323849" y="6489700"/>
            <a:ext cx="5832476" cy="176658"/>
          </a:xfrm>
          <a:prstGeom prst="rect">
            <a:avLst/>
          </a:prstGeom>
        </p:spPr>
        <p:txBody>
          <a:bodyPr/>
          <a:lstStyle/>
          <a:p>
            <a:r>
              <a:rPr lang="de-DE">
                <a:solidFill>
                  <a:srgbClr val="1991D5"/>
                </a:solidFill>
              </a:rPr>
              <a:t>Bundesverband Öffentlicher Banken Deutschlands, VÖB</a:t>
            </a:r>
            <a:endParaRPr lang="de-DE" dirty="0">
              <a:solidFill>
                <a:srgbClr val="1991D5"/>
              </a:solidFill>
            </a:endParaRP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2420938"/>
            <a:ext cx="9144000" cy="3744912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Datumsplatzhalter 8"/>
          <p:cNvSpPr>
            <a:spLocks noGrp="1"/>
          </p:cNvSpPr>
          <p:nvPr>
            <p:ph type="dt" sz="half" idx="2"/>
          </p:nvPr>
        </p:nvSpPr>
        <p:spPr>
          <a:xfrm>
            <a:off x="7092950" y="6496651"/>
            <a:ext cx="720861" cy="17665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fld id="{57FF9E5F-97A1-934E-B538-78DB70C258C6}" type="datetime1">
              <a:rPr lang="de-DE" smtClean="0">
                <a:solidFill>
                  <a:srgbClr val="1991D5"/>
                </a:solidFill>
              </a:rPr>
              <a:t>18.07.2023</a:t>
            </a:fld>
            <a:endParaRPr lang="de-DE" dirty="0">
              <a:solidFill>
                <a:srgbClr val="1991D5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303934" y="6496651"/>
            <a:ext cx="658718" cy="183201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fld id="{1576E330-B420-4856-B840-F63EA40CA25A}" type="slidenum">
              <a:rPr lang="de-DE" smtClean="0">
                <a:solidFill>
                  <a:srgbClr val="1991D5"/>
                </a:solidFill>
              </a:rPr>
              <a:pPr/>
              <a:t>‹Nr.›</a:t>
            </a:fld>
            <a:endParaRPr lang="de-DE" dirty="0">
              <a:solidFill>
                <a:srgbClr val="1991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816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folie_DIAGRAMM_einfü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>
          <a:xfrm>
            <a:off x="323849" y="6489700"/>
            <a:ext cx="5832476" cy="176658"/>
          </a:xfrm>
          <a:prstGeom prst="rect">
            <a:avLst/>
          </a:prstGeom>
        </p:spPr>
        <p:txBody>
          <a:bodyPr/>
          <a:lstStyle/>
          <a:p>
            <a:r>
              <a:rPr lang="de-DE">
                <a:solidFill>
                  <a:srgbClr val="1991D5"/>
                </a:solidFill>
              </a:rPr>
              <a:t>Bundesverband Öffentlicher Banken Deutschlands, VÖB</a:t>
            </a:r>
            <a:endParaRPr lang="de-DE" dirty="0">
              <a:solidFill>
                <a:srgbClr val="1991D5"/>
              </a:solidFill>
            </a:endParaRPr>
          </a:p>
        </p:txBody>
      </p:sp>
      <p:sp>
        <p:nvSpPr>
          <p:cNvPr id="13" name="Diagrammplatzhalter 12"/>
          <p:cNvSpPr>
            <a:spLocks noGrp="1"/>
          </p:cNvSpPr>
          <p:nvPr>
            <p:ph type="chart" sz="quarter" idx="14"/>
          </p:nvPr>
        </p:nvSpPr>
        <p:spPr>
          <a:xfrm>
            <a:off x="179388" y="2420938"/>
            <a:ext cx="8785225" cy="3887787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  <p:sp>
        <p:nvSpPr>
          <p:cNvPr id="10" name="Datumsplatzhalter 8"/>
          <p:cNvSpPr>
            <a:spLocks noGrp="1"/>
          </p:cNvSpPr>
          <p:nvPr>
            <p:ph type="dt" sz="half" idx="2"/>
          </p:nvPr>
        </p:nvSpPr>
        <p:spPr>
          <a:xfrm>
            <a:off x="7092950" y="6496651"/>
            <a:ext cx="720861" cy="17665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fld id="{019D18B2-D0A7-104C-97BE-E67D94D12FB6}" type="datetime1">
              <a:rPr lang="de-DE" smtClean="0">
                <a:solidFill>
                  <a:srgbClr val="1991D5"/>
                </a:solidFill>
              </a:rPr>
              <a:t>18.07.2023</a:t>
            </a:fld>
            <a:endParaRPr lang="de-DE" dirty="0">
              <a:solidFill>
                <a:srgbClr val="1991D5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303934" y="6496651"/>
            <a:ext cx="658718" cy="183201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fld id="{1576E330-B420-4856-B840-F63EA40CA25A}" type="slidenum">
              <a:rPr lang="de-DE" smtClean="0">
                <a:solidFill>
                  <a:srgbClr val="1991D5"/>
                </a:solidFill>
              </a:rPr>
              <a:pPr/>
              <a:t>‹Nr.›</a:t>
            </a:fld>
            <a:endParaRPr lang="de-DE" dirty="0">
              <a:solidFill>
                <a:srgbClr val="1991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278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49" y="1196974"/>
            <a:ext cx="8640763" cy="9366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323850" y="2420938"/>
            <a:ext cx="6624637" cy="3751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>
          <a:xfrm>
            <a:off x="323849" y="6489700"/>
            <a:ext cx="5832476" cy="17665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e-DE">
                <a:solidFill>
                  <a:srgbClr val="1991D5"/>
                </a:solidFill>
              </a:rPr>
              <a:t>Bundesverband Öffentlicher Banken Deutschlands, VÖB</a:t>
            </a:r>
            <a:endParaRPr lang="de-DE" dirty="0">
              <a:solidFill>
                <a:srgbClr val="1991D5"/>
              </a:solidFill>
            </a:endParaRP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2"/>
          </p:nvPr>
        </p:nvSpPr>
        <p:spPr>
          <a:xfrm>
            <a:off x="7092950" y="6496651"/>
            <a:ext cx="720861" cy="17665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fld id="{DC4232E3-4D83-F844-A713-B73C3FA6704A}" type="datetime1">
              <a:rPr lang="de-DE" smtClean="0">
                <a:solidFill>
                  <a:srgbClr val="1991D5"/>
                </a:solidFill>
              </a:rPr>
              <a:t>18.07.2023</a:t>
            </a:fld>
            <a:endParaRPr lang="de-DE" dirty="0">
              <a:solidFill>
                <a:srgbClr val="1991D5"/>
              </a:solidFill>
            </a:endParaRPr>
          </a:p>
        </p:txBody>
      </p:sp>
      <p:sp>
        <p:nvSpPr>
          <p:cNvPr id="14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303934" y="6496651"/>
            <a:ext cx="658718" cy="183201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fld id="{1576E330-B420-4856-B840-F63EA40CA25A}" type="slidenum">
              <a:rPr lang="de-DE" smtClean="0">
                <a:solidFill>
                  <a:srgbClr val="1991D5"/>
                </a:solidFill>
              </a:rPr>
              <a:pPr/>
              <a:t>‹Nr.›</a:t>
            </a:fld>
            <a:endParaRPr lang="de-DE" dirty="0">
              <a:solidFill>
                <a:srgbClr val="1991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12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83" r:id="rId3"/>
    <p:sldLayoutId id="2147483666" r:id="rId4"/>
    <p:sldLayoutId id="2147483667" r:id="rId5"/>
    <p:sldLayoutId id="2147483684" r:id="rId6"/>
    <p:sldLayoutId id="2147483685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6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ct val="20000"/>
        </a:spcBef>
        <a:buClr>
          <a:srgbClr val="B2DE84"/>
        </a:buClr>
        <a:buSzPct val="125000"/>
        <a:buFont typeface="Arial" panose="020B0604020202020204" pitchFamily="34" charset="0"/>
        <a:buNone/>
        <a:defRPr sz="2000" kern="1200" baseline="0">
          <a:solidFill>
            <a:schemeClr val="tx2"/>
          </a:solidFill>
          <a:latin typeface="+mj-lt"/>
          <a:ea typeface="+mn-ea"/>
          <a:cs typeface="+mn-cs"/>
        </a:defRPr>
      </a:lvl1pPr>
      <a:lvl2pPr marL="271463" indent="-269875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anose="05000000000000000000" pitchFamily="2" charset="2"/>
        <a:buChar char=""/>
        <a:defRPr sz="1800" kern="1200">
          <a:solidFill>
            <a:schemeClr val="tx2"/>
          </a:solidFill>
          <a:latin typeface="+mj-lt"/>
          <a:ea typeface="+mn-ea"/>
          <a:cs typeface="+mn-cs"/>
        </a:defRPr>
      </a:lvl2pPr>
      <a:lvl3pPr marL="536575" indent="-265113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Wingdings" panose="05000000000000000000" pitchFamily="2" charset="2"/>
        <a:buChar char="§"/>
        <a:defRPr sz="1600" kern="1200">
          <a:solidFill>
            <a:schemeClr val="accent1"/>
          </a:solidFill>
          <a:latin typeface="+mj-lt"/>
          <a:ea typeface="+mn-ea"/>
          <a:cs typeface="+mn-cs"/>
        </a:defRPr>
      </a:lvl3pPr>
      <a:lvl4pPr marL="806450" indent="-268288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Wingdings" panose="05000000000000000000" pitchFamily="2" charset="2"/>
        <a:buChar char="§"/>
        <a:defRPr sz="1600" kern="1200">
          <a:solidFill>
            <a:schemeClr val="accent1"/>
          </a:solidFill>
          <a:latin typeface="+mj-lt"/>
          <a:ea typeface="+mn-ea"/>
          <a:cs typeface="+mn-cs"/>
        </a:defRPr>
      </a:lvl4pPr>
      <a:lvl5pPr marL="1077913" indent="-265113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Wingdings" panose="05000000000000000000" pitchFamily="2" charset="2"/>
        <a:buChar char="§"/>
        <a:defRPr sz="1600" kern="1200">
          <a:solidFill>
            <a:schemeClr val="accent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orient="horz" pos="754" userDrawn="1">
          <p15:clr>
            <a:srgbClr val="F26B43"/>
          </p15:clr>
        </p15:guide>
        <p15:guide id="3" pos="113" userDrawn="1">
          <p15:clr>
            <a:srgbClr val="F26B43"/>
          </p15:clr>
        </p15:guide>
        <p15:guide id="4" pos="5647" userDrawn="1">
          <p15:clr>
            <a:srgbClr val="F26B43"/>
          </p15:clr>
        </p15:guide>
        <p15:guide id="5" pos="204" userDrawn="1">
          <p15:clr>
            <a:srgbClr val="F26B43"/>
          </p15:clr>
        </p15:guide>
        <p15:guide id="6" orient="horz" pos="1344" userDrawn="1">
          <p15:clr>
            <a:srgbClr val="F26B43"/>
          </p15:clr>
        </p15:guide>
        <p15:guide id="7" pos="4468" userDrawn="1">
          <p15:clr>
            <a:srgbClr val="F26B43"/>
          </p15:clr>
        </p15:guide>
        <p15:guide id="8" orient="horz" pos="1525" userDrawn="1">
          <p15:clr>
            <a:srgbClr val="F26B43"/>
          </p15:clr>
        </p15:guide>
        <p15:guide id="9" pos="4059" userDrawn="1">
          <p15:clr>
            <a:srgbClr val="F26B43"/>
          </p15:clr>
        </p15:guide>
        <p15:guide id="10" orient="horz" pos="3884" userDrawn="1">
          <p15:clr>
            <a:srgbClr val="F26B43"/>
          </p15:clr>
        </p15:guide>
        <p15:guide id="11" pos="2880" userDrawn="1">
          <p15:clr>
            <a:srgbClr val="F26B43"/>
          </p15:clr>
        </p15:guide>
        <p15:guide id="12" orient="horz" pos="3974" userDrawn="1">
          <p15:clr>
            <a:srgbClr val="F26B43"/>
          </p15:clr>
        </p15:guide>
        <p15:guide id="13" orient="horz" pos="4065" userDrawn="1">
          <p15:clr>
            <a:srgbClr val="F26B43"/>
          </p15:clr>
        </p15:guide>
        <p15:guide id="14" orient="horz" pos="4201" userDrawn="1">
          <p15:clr>
            <a:srgbClr val="F26B43"/>
          </p15:clr>
        </p15:guide>
        <p15:guide id="15" orient="horz" pos="40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49" y="1196974"/>
            <a:ext cx="8640763" cy="9366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323850" y="2420938"/>
            <a:ext cx="6624637" cy="3751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>
          <a:xfrm>
            <a:off x="323849" y="6489700"/>
            <a:ext cx="5832476" cy="17665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e-DE">
                <a:solidFill>
                  <a:srgbClr val="1991D5"/>
                </a:solidFill>
              </a:rPr>
              <a:t>Bundesverband Öffentlicher Banken Deutschlands, VÖB</a:t>
            </a:r>
            <a:endParaRPr lang="de-DE" dirty="0">
              <a:solidFill>
                <a:srgbClr val="1991D5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482" y="288613"/>
            <a:ext cx="2520131" cy="728179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0" y="1196974"/>
            <a:ext cx="179388" cy="936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2"/>
          </p:nvPr>
        </p:nvSpPr>
        <p:spPr>
          <a:xfrm>
            <a:off x="7092950" y="6496651"/>
            <a:ext cx="720861" cy="17665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fld id="{CCB99E11-E17E-A041-A6B3-60EF317CEE46}" type="datetime1">
              <a:rPr lang="de-DE" smtClean="0">
                <a:solidFill>
                  <a:srgbClr val="1991D5"/>
                </a:solidFill>
              </a:rPr>
              <a:t>18.07.2023</a:t>
            </a:fld>
            <a:endParaRPr lang="de-DE" dirty="0">
              <a:solidFill>
                <a:srgbClr val="1991D5"/>
              </a:solidFill>
            </a:endParaRPr>
          </a:p>
        </p:txBody>
      </p:sp>
      <p:sp>
        <p:nvSpPr>
          <p:cNvPr id="14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8303934" y="6496651"/>
            <a:ext cx="658718" cy="183201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fld id="{1576E330-B420-4856-B840-F63EA40CA25A}" type="slidenum">
              <a:rPr lang="de-DE" smtClean="0">
                <a:solidFill>
                  <a:srgbClr val="1991D5"/>
                </a:solidFill>
              </a:rPr>
              <a:pPr/>
              <a:t>‹Nr.›</a:t>
            </a:fld>
            <a:endParaRPr lang="de-DE" dirty="0">
              <a:solidFill>
                <a:srgbClr val="1991D5"/>
              </a:solidFill>
            </a:endParaRPr>
          </a:p>
        </p:txBody>
      </p:sp>
      <p:cxnSp>
        <p:nvCxnSpPr>
          <p:cNvPr id="23" name="Gerader Verbinder 22"/>
          <p:cNvCxnSpPr/>
          <p:nvPr/>
        </p:nvCxnSpPr>
        <p:spPr>
          <a:xfrm>
            <a:off x="7092950" y="6453188"/>
            <a:ext cx="18716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08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6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ct val="20000"/>
        </a:spcBef>
        <a:buClr>
          <a:srgbClr val="B2DE84"/>
        </a:buClr>
        <a:buSzPct val="125000"/>
        <a:buFont typeface="Arial" panose="020B0604020202020204" pitchFamily="34" charset="0"/>
        <a:buNone/>
        <a:defRPr sz="2000" kern="1200" baseline="0">
          <a:solidFill>
            <a:schemeClr val="tx2"/>
          </a:solidFill>
          <a:latin typeface="+mj-lt"/>
          <a:ea typeface="+mn-ea"/>
          <a:cs typeface="+mn-cs"/>
        </a:defRPr>
      </a:lvl1pPr>
      <a:lvl2pPr marL="271463" indent="-269875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anose="05000000000000000000" pitchFamily="2" charset="2"/>
        <a:buChar char=""/>
        <a:defRPr sz="1800" kern="1200">
          <a:solidFill>
            <a:schemeClr val="tx2"/>
          </a:solidFill>
          <a:latin typeface="+mj-lt"/>
          <a:ea typeface="+mn-ea"/>
          <a:cs typeface="+mn-cs"/>
        </a:defRPr>
      </a:lvl2pPr>
      <a:lvl3pPr marL="536575" indent="-265113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Wingdings" panose="05000000000000000000" pitchFamily="2" charset="2"/>
        <a:buChar char="§"/>
        <a:defRPr sz="1600" kern="1200">
          <a:solidFill>
            <a:schemeClr val="accent1"/>
          </a:solidFill>
          <a:latin typeface="+mj-lt"/>
          <a:ea typeface="+mn-ea"/>
          <a:cs typeface="+mn-cs"/>
        </a:defRPr>
      </a:lvl3pPr>
      <a:lvl4pPr marL="806450" indent="-268288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Wingdings" panose="05000000000000000000" pitchFamily="2" charset="2"/>
        <a:buChar char="§"/>
        <a:defRPr sz="1600" kern="1200">
          <a:solidFill>
            <a:schemeClr val="accent1"/>
          </a:solidFill>
          <a:latin typeface="+mj-lt"/>
          <a:ea typeface="+mn-ea"/>
          <a:cs typeface="+mn-cs"/>
        </a:defRPr>
      </a:lvl4pPr>
      <a:lvl5pPr marL="1077913" indent="-265113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Wingdings" panose="05000000000000000000" pitchFamily="2" charset="2"/>
        <a:buChar char="§"/>
        <a:defRPr sz="1600" kern="1200">
          <a:solidFill>
            <a:schemeClr val="accent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orient="horz" pos="754" userDrawn="1">
          <p15:clr>
            <a:srgbClr val="F26B43"/>
          </p15:clr>
        </p15:guide>
        <p15:guide id="3" pos="113" userDrawn="1">
          <p15:clr>
            <a:srgbClr val="F26B43"/>
          </p15:clr>
        </p15:guide>
        <p15:guide id="4" pos="5647" userDrawn="1">
          <p15:clr>
            <a:srgbClr val="F26B43"/>
          </p15:clr>
        </p15:guide>
        <p15:guide id="5" pos="204" userDrawn="1">
          <p15:clr>
            <a:srgbClr val="F26B43"/>
          </p15:clr>
        </p15:guide>
        <p15:guide id="6" orient="horz" pos="1344" userDrawn="1">
          <p15:clr>
            <a:srgbClr val="F26B43"/>
          </p15:clr>
        </p15:guide>
        <p15:guide id="7" pos="4468" userDrawn="1">
          <p15:clr>
            <a:srgbClr val="F26B43"/>
          </p15:clr>
        </p15:guide>
        <p15:guide id="8" orient="horz" pos="1525" userDrawn="1">
          <p15:clr>
            <a:srgbClr val="F26B43"/>
          </p15:clr>
        </p15:guide>
        <p15:guide id="9" pos="4059" userDrawn="1">
          <p15:clr>
            <a:srgbClr val="F26B43"/>
          </p15:clr>
        </p15:guide>
        <p15:guide id="10" orient="horz" pos="3884" userDrawn="1">
          <p15:clr>
            <a:srgbClr val="F26B43"/>
          </p15:clr>
        </p15:guide>
        <p15:guide id="11" pos="2880" userDrawn="1">
          <p15:clr>
            <a:srgbClr val="F26B43"/>
          </p15:clr>
        </p15:guide>
        <p15:guide id="12" orient="horz" pos="3974" userDrawn="1">
          <p15:clr>
            <a:srgbClr val="F26B43"/>
          </p15:clr>
        </p15:guide>
        <p15:guide id="13" orient="horz" pos="4065" userDrawn="1">
          <p15:clr>
            <a:srgbClr val="F26B43"/>
          </p15:clr>
        </p15:guide>
        <p15:guide id="14" orient="horz" pos="4201" userDrawn="1">
          <p15:clr>
            <a:srgbClr val="F26B43"/>
          </p15:clr>
        </p15:guide>
        <p15:guide id="15" orient="horz" pos="40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bundesverband-offentlicher-banken-deutschlands" TargetMode="External"/><Relationship Id="rId3" Type="http://schemas.openxmlformats.org/officeDocument/2006/relationships/image" Target="../media/image16.emf"/><Relationship Id="rId7" Type="http://schemas.openxmlformats.org/officeDocument/2006/relationships/hyperlink" Target="https://twitter.com/voeb_banken" TargetMode="External"/><Relationship Id="rId2" Type="http://schemas.openxmlformats.org/officeDocument/2006/relationships/hyperlink" Target="http://www.voeb.d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0.emf"/><Relationship Id="rId4" Type="http://schemas.openxmlformats.org/officeDocument/2006/relationships/image" Target="../media/image17.png"/><Relationship Id="rId9" Type="http://schemas.openxmlformats.org/officeDocument/2006/relationships/hyperlink" Target="https://www.youtube.com/channel/UCiiwQ1kttLUXrqOday7PYKg/featur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">
            <a:extLst>
              <a:ext uri="{FF2B5EF4-FFF2-40B4-BE49-F238E27FC236}">
                <a16:creationId xmlns:a16="http://schemas.microsoft.com/office/drawing/2014/main" id="{60A3F5C2-33A6-224E-A594-72F3331E2788}"/>
              </a:ext>
            </a:extLst>
          </p:cNvPr>
          <p:cNvSpPr/>
          <p:nvPr/>
        </p:nvSpPr>
        <p:spPr>
          <a:xfrm>
            <a:off x="4917272" y="4373044"/>
            <a:ext cx="4264431" cy="1688102"/>
          </a:xfrm>
          <a:prstGeom prst="rect">
            <a:avLst/>
          </a:prstGeom>
          <a:solidFill>
            <a:schemeClr val="tx2"/>
          </a:solidFill>
          <a:ln w="25400">
            <a:noFill/>
            <a:miter lim="400000"/>
          </a:ln>
          <a:effectLst/>
        </p:spPr>
        <p:txBody>
          <a:bodyPr lIns="91437" tIns="91437" rIns="91437" bIns="91437" anchor="ctr"/>
          <a:lstStyle/>
          <a:p>
            <a:pPr>
              <a:defRPr>
                <a:latin typeface="+mn-lt"/>
                <a:ea typeface="+mn-ea"/>
                <a:cs typeface="+mn-cs"/>
                <a:sym typeface="Source Sans Pro"/>
              </a:defRPr>
            </a:pPr>
            <a:endParaRPr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4632AAF-2855-584F-A832-18790C7CA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40" y="5013176"/>
            <a:ext cx="3800466" cy="135964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e-DE" sz="2800" dirty="0">
                <a:solidFill>
                  <a:schemeClr val="bg1"/>
                </a:solidFill>
              </a:rPr>
              <a:t>Bundesverband </a:t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>Öffentlicher Banken</a:t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>Deutschlands, VÖB, e.V.	</a:t>
            </a:r>
          </a:p>
        </p:txBody>
      </p:sp>
      <p:sp>
        <p:nvSpPr>
          <p:cNvPr id="6" name="Rechteck">
            <a:extLst>
              <a:ext uri="{FF2B5EF4-FFF2-40B4-BE49-F238E27FC236}">
                <a16:creationId xmlns:a16="http://schemas.microsoft.com/office/drawing/2014/main" id="{A796B4F6-B977-514C-B7EB-C698C7F4F2F8}"/>
              </a:ext>
            </a:extLst>
          </p:cNvPr>
          <p:cNvSpPr/>
          <p:nvPr/>
        </p:nvSpPr>
        <p:spPr>
          <a:xfrm rot="5400000">
            <a:off x="7653577" y="3012910"/>
            <a:ext cx="175932" cy="2880320"/>
          </a:xfrm>
          <a:prstGeom prst="rect">
            <a:avLst/>
          </a:prstGeom>
          <a:solidFill>
            <a:schemeClr val="accent1"/>
          </a:solidFill>
          <a:ln w="25400">
            <a:noFill/>
            <a:miter lim="400000"/>
          </a:ln>
          <a:effectLst/>
        </p:spPr>
        <p:txBody>
          <a:bodyPr lIns="91437" tIns="91437" rIns="91437" bIns="91437" anchor="ctr"/>
          <a:lstStyle/>
          <a:p>
            <a:pPr>
              <a:defRPr>
                <a:latin typeface="+mn-lt"/>
                <a:ea typeface="+mn-ea"/>
                <a:cs typeface="+mn-cs"/>
                <a:sym typeface="Source Sans Pro"/>
              </a:defRPr>
            </a:pPr>
            <a:endParaRPr/>
          </a:p>
        </p:txBody>
      </p:sp>
      <p:sp>
        <p:nvSpPr>
          <p:cNvPr id="7" name="Rechteck">
            <a:extLst>
              <a:ext uri="{FF2B5EF4-FFF2-40B4-BE49-F238E27FC236}">
                <a16:creationId xmlns:a16="http://schemas.microsoft.com/office/drawing/2014/main" id="{DF9908A4-DFC4-8847-8AFA-8A249E241CA3}"/>
              </a:ext>
            </a:extLst>
          </p:cNvPr>
          <p:cNvSpPr/>
          <p:nvPr/>
        </p:nvSpPr>
        <p:spPr>
          <a:xfrm rot="5400000">
            <a:off x="5441374" y="3848944"/>
            <a:ext cx="175932" cy="1224136"/>
          </a:xfrm>
          <a:prstGeom prst="rect">
            <a:avLst/>
          </a:prstGeom>
          <a:solidFill>
            <a:schemeClr val="accent1"/>
          </a:solidFill>
          <a:ln w="25400">
            <a:noFill/>
            <a:miter lim="400000"/>
          </a:ln>
          <a:effectLst/>
        </p:spPr>
        <p:txBody>
          <a:bodyPr lIns="91437" tIns="91437" rIns="91437" bIns="91437" anchor="ctr"/>
          <a:lstStyle/>
          <a:p>
            <a:pPr>
              <a:defRPr>
                <a:latin typeface="+mn-lt"/>
                <a:ea typeface="+mn-ea"/>
                <a:cs typeface="+mn-cs"/>
                <a:sym typeface="Source Sans Pro"/>
              </a:defRPr>
            </a:pPr>
            <a:endParaRPr/>
          </a:p>
        </p:txBody>
      </p:sp>
      <p:sp>
        <p:nvSpPr>
          <p:cNvPr id="8" name="Rechteck">
            <a:extLst>
              <a:ext uri="{FF2B5EF4-FFF2-40B4-BE49-F238E27FC236}">
                <a16:creationId xmlns:a16="http://schemas.microsoft.com/office/drawing/2014/main" id="{1DD02969-DAB5-6643-BCB9-40D36E81221F}"/>
              </a:ext>
            </a:extLst>
          </p:cNvPr>
          <p:cNvSpPr/>
          <p:nvPr/>
        </p:nvSpPr>
        <p:spPr>
          <a:xfrm rot="5400000">
            <a:off x="6523461" y="3978968"/>
            <a:ext cx="175932" cy="964087"/>
          </a:xfrm>
          <a:prstGeom prst="rect">
            <a:avLst/>
          </a:prstGeom>
          <a:solidFill>
            <a:schemeClr val="tx2"/>
          </a:solidFill>
          <a:ln w="25400">
            <a:noFill/>
            <a:miter lim="400000"/>
          </a:ln>
          <a:effectLst/>
        </p:spPr>
        <p:txBody>
          <a:bodyPr lIns="91437" tIns="91437" rIns="91437" bIns="91437" anchor="ctr"/>
          <a:lstStyle/>
          <a:p>
            <a:pPr>
              <a:defRPr>
                <a:latin typeface="+mn-lt"/>
                <a:ea typeface="+mn-ea"/>
                <a:cs typeface="+mn-cs"/>
                <a:sym typeface="Source Sans Pro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7927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/>
          <p:cNvSpPr>
            <a:spLocks noGrp="1"/>
          </p:cNvSpPr>
          <p:nvPr>
            <p:ph type="title"/>
          </p:nvPr>
        </p:nvSpPr>
        <p:spPr>
          <a:xfrm>
            <a:off x="2181276" y="922036"/>
            <a:ext cx="6802808" cy="936625"/>
          </a:xfrm>
        </p:spPr>
        <p:txBody>
          <a:bodyPr/>
          <a:lstStyle/>
          <a:p>
            <a:r>
              <a:rPr lang="de-DE" dirty="0"/>
              <a:t>Wer wir sind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Bundesverband Öffentlicher Banken Deutschlands, VÖB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78E533FC-23D9-534F-AE4B-4524DB531A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07704" y="2133378"/>
            <a:ext cx="6192688" cy="4129628"/>
          </a:xfrm>
        </p:spPr>
        <p:txBody>
          <a:bodyPr>
            <a:normAutofit/>
          </a:bodyPr>
          <a:lstStyle/>
          <a:p>
            <a:pPr lvl="1"/>
            <a:r>
              <a:rPr lang="de-DE" dirty="0"/>
              <a:t>63 Mitgliedsbanken, darunter die Landesbanken </a:t>
            </a:r>
            <a:br>
              <a:rPr lang="de-DE" dirty="0"/>
            </a:br>
            <a:r>
              <a:rPr lang="de-DE" dirty="0"/>
              <a:t>sowie die Förderbanken des Bundes und der Länder</a:t>
            </a:r>
          </a:p>
          <a:p>
            <a:pPr marL="1588" lvl="1" indent="0">
              <a:buNone/>
            </a:pPr>
            <a:endParaRPr lang="de-DE" dirty="0"/>
          </a:p>
          <a:p>
            <a:pPr lvl="1"/>
            <a:r>
              <a:rPr lang="de-DE" dirty="0"/>
              <a:t>10 der 21 deutschen Banken unter direkter </a:t>
            </a:r>
            <a:br>
              <a:rPr lang="de-DE" dirty="0"/>
            </a:br>
            <a:r>
              <a:rPr lang="de-DE" dirty="0"/>
              <a:t>EZB-Aufsicht sind VÖB-Mitglieder</a:t>
            </a:r>
          </a:p>
          <a:p>
            <a:pPr marL="1588" lvl="1" indent="0">
              <a:buNone/>
            </a:pPr>
            <a:endParaRPr lang="de-DE" dirty="0"/>
          </a:p>
          <a:p>
            <a:pPr lvl="1"/>
            <a:r>
              <a:rPr lang="de-DE" dirty="0"/>
              <a:t>Gegründet 1916. Der Hauptsitz des Verbandes ist in Berlin. Seit 1987 ebenfalls in Brüssel vertreten. Weitere Verbindungsbüros zur European Banking Authority (EBA) und zur European Securities and </a:t>
            </a:r>
            <a:r>
              <a:rPr lang="de-DE" dirty="0" err="1"/>
              <a:t>Markets</a:t>
            </a:r>
            <a:r>
              <a:rPr lang="de-DE" dirty="0"/>
              <a:t> Authority (ESMA) in Paris</a:t>
            </a:r>
          </a:p>
          <a:p>
            <a:pPr marL="1588" lvl="1" indent="0">
              <a:buNone/>
            </a:pPr>
            <a:endParaRPr lang="de-DE" dirty="0"/>
          </a:p>
          <a:p>
            <a:pPr lvl="1"/>
            <a:r>
              <a:rPr lang="de-DE" altLang="de-DE" dirty="0"/>
              <a:t>86 Mitarbeiterinnen und Mitarbeiter in Berlin und Brüssel</a:t>
            </a:r>
            <a:endParaRPr lang="de-DE" dirty="0"/>
          </a:p>
          <a:p>
            <a:pPr marL="1588" lvl="1" indent="0">
              <a:buNone/>
            </a:pP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7092950" y="6496651"/>
            <a:ext cx="720861" cy="176659"/>
          </a:xfrm>
        </p:spPr>
        <p:txBody>
          <a:bodyPr/>
          <a:lstStyle/>
          <a:p>
            <a:fld id="{5684135D-2A97-C040-AF79-45894B1426E1}" type="datetime1">
              <a:rPr lang="de-DE" smtClean="0"/>
              <a:t>18.07.2023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303934" y="6496651"/>
            <a:ext cx="658718" cy="183201"/>
          </a:xfrm>
        </p:spPr>
        <p:txBody>
          <a:bodyPr/>
          <a:lstStyle/>
          <a:p>
            <a:fld id="{1576E330-B420-4856-B840-F63EA40CA25A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Textplatzhalter 4"/>
          <p:cNvSpPr txBox="1">
            <a:spLocks/>
          </p:cNvSpPr>
          <p:nvPr/>
        </p:nvSpPr>
        <p:spPr>
          <a:xfrm>
            <a:off x="251272" y="1196752"/>
            <a:ext cx="8785224" cy="489654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B2DE84"/>
              </a:buClr>
              <a:buSzPct val="125000"/>
              <a:buFont typeface="Arial" panose="020B0604020202020204" pitchFamily="34" charset="0"/>
              <a:buNone/>
              <a:defRPr sz="20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271463" indent="-2698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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536575" indent="-2651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806450" indent="-2682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077913" indent="-2651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endParaRPr lang="de-DE" sz="1800" dirty="0"/>
          </a:p>
        </p:txBody>
      </p:sp>
      <p:sp>
        <p:nvSpPr>
          <p:cNvPr id="16" name="Rechteck">
            <a:extLst>
              <a:ext uri="{FF2B5EF4-FFF2-40B4-BE49-F238E27FC236}">
                <a16:creationId xmlns:a16="http://schemas.microsoft.com/office/drawing/2014/main" id="{2CBB4A37-6FFF-424F-87F6-708E3AF27165}"/>
              </a:ext>
            </a:extLst>
          </p:cNvPr>
          <p:cNvSpPr/>
          <p:nvPr/>
        </p:nvSpPr>
        <p:spPr>
          <a:xfrm>
            <a:off x="1979712" y="1812421"/>
            <a:ext cx="828196" cy="45719"/>
          </a:xfrm>
          <a:prstGeom prst="rect">
            <a:avLst/>
          </a:prstGeom>
          <a:solidFill>
            <a:srgbClr val="1991D5"/>
          </a:solidFill>
          <a:ln w="25400">
            <a:noFill/>
            <a:miter lim="400000"/>
          </a:ln>
          <a:effectLst/>
        </p:spPr>
        <p:txBody>
          <a:bodyPr lIns="91437" tIns="91437" rIns="91437" bIns="91437" anchor="ctr"/>
          <a:lstStyle/>
          <a:p>
            <a:pPr>
              <a:defRPr>
                <a:latin typeface="+mn-lt"/>
                <a:ea typeface="+mn-ea"/>
                <a:cs typeface="+mn-cs"/>
                <a:sym typeface="Source Sans Pro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890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/>
          <p:cNvSpPr>
            <a:spLocks noGrp="1"/>
          </p:cNvSpPr>
          <p:nvPr>
            <p:ph type="title"/>
          </p:nvPr>
        </p:nvSpPr>
        <p:spPr>
          <a:xfrm>
            <a:off x="2182087" y="908050"/>
            <a:ext cx="6802808" cy="936625"/>
          </a:xfrm>
        </p:spPr>
        <p:txBody>
          <a:bodyPr/>
          <a:lstStyle/>
          <a:p>
            <a:r>
              <a:rPr lang="de-DE" dirty="0"/>
              <a:t>Wer wir sind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Bundesverband Öffentlicher Banken Deutschlands, VÖB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78E533FC-23D9-534F-AE4B-4524DB531A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07704" y="2133501"/>
            <a:ext cx="6264696" cy="3887787"/>
          </a:xfrm>
        </p:spPr>
        <p:txBody>
          <a:bodyPr>
            <a:normAutofit/>
          </a:bodyPr>
          <a:lstStyle/>
          <a:p>
            <a:pPr lvl="1"/>
            <a:r>
              <a:rPr lang="de-DE" dirty="0"/>
              <a:t>Rund 3.029 Milliarden Euro Bilanzsumme aller Mitgliedsinstitute stehen für einen Marktanteil von etwa einem Drittel am deutschen Bankenmarkt (2022)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Mit 59 Prozent sind die ordentlichen VÖB-Mitgliedsbanken Marktführer bei der Kommunalfinanzierung (2022)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Rund 22 Prozent Marktanteil aller Unternehmenskredite stellen </a:t>
            </a:r>
            <a:br>
              <a:rPr lang="de-DE" dirty="0"/>
            </a:br>
            <a:r>
              <a:rPr lang="de-DE" dirty="0"/>
              <a:t>die VÖB-Mitgliedsbanken in Deutschland (2022)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Die VÖB-Förderbanken haben Förderdarlehen in Höhe von </a:t>
            </a:r>
            <a:br>
              <a:rPr lang="de-DE" dirty="0"/>
            </a:br>
            <a:r>
              <a:rPr lang="de-DE" dirty="0"/>
              <a:t>72 Milliarden Euro bereitgestellt (2022)</a:t>
            </a:r>
          </a:p>
          <a:p>
            <a:pPr lvl="1"/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7092950" y="6496651"/>
            <a:ext cx="720861" cy="176659"/>
          </a:xfrm>
        </p:spPr>
        <p:txBody>
          <a:bodyPr/>
          <a:lstStyle/>
          <a:p>
            <a:fld id="{5684135D-2A97-C040-AF79-45894B1426E1}" type="datetime1">
              <a:rPr lang="de-DE" smtClean="0"/>
              <a:t>18.07.2023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303934" y="6496651"/>
            <a:ext cx="658718" cy="183201"/>
          </a:xfrm>
        </p:spPr>
        <p:txBody>
          <a:bodyPr/>
          <a:lstStyle/>
          <a:p>
            <a:fld id="{1576E330-B420-4856-B840-F63EA40CA25A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Textplatzhalter 4"/>
          <p:cNvSpPr txBox="1">
            <a:spLocks/>
          </p:cNvSpPr>
          <p:nvPr/>
        </p:nvSpPr>
        <p:spPr>
          <a:xfrm>
            <a:off x="251272" y="1196752"/>
            <a:ext cx="8785224" cy="489654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B2DE84"/>
              </a:buClr>
              <a:buSzPct val="125000"/>
              <a:buFont typeface="Arial" panose="020B0604020202020204" pitchFamily="34" charset="0"/>
              <a:buNone/>
              <a:defRPr sz="20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271463" indent="-2698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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536575" indent="-2651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806450" indent="-2682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077913" indent="-2651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  <a:defRPr/>
            </a:pPr>
            <a:endParaRPr lang="de-DE" sz="1800" dirty="0"/>
          </a:p>
        </p:txBody>
      </p:sp>
      <p:sp>
        <p:nvSpPr>
          <p:cNvPr id="8" name="Rechteck">
            <a:extLst>
              <a:ext uri="{FF2B5EF4-FFF2-40B4-BE49-F238E27FC236}">
                <a16:creationId xmlns:a16="http://schemas.microsoft.com/office/drawing/2014/main" id="{F2B9858D-83AF-1047-A629-8D03A6A2A204}"/>
              </a:ext>
            </a:extLst>
          </p:cNvPr>
          <p:cNvSpPr/>
          <p:nvPr/>
        </p:nvSpPr>
        <p:spPr>
          <a:xfrm>
            <a:off x="2015612" y="1795981"/>
            <a:ext cx="828196" cy="45719"/>
          </a:xfrm>
          <a:prstGeom prst="rect">
            <a:avLst/>
          </a:prstGeom>
          <a:solidFill>
            <a:srgbClr val="1991D5"/>
          </a:solidFill>
          <a:ln w="25400">
            <a:noFill/>
            <a:miter lim="400000"/>
          </a:ln>
          <a:effectLst/>
        </p:spPr>
        <p:txBody>
          <a:bodyPr lIns="91437" tIns="91437" rIns="91437" bIns="91437" anchor="ctr"/>
          <a:lstStyle/>
          <a:p>
            <a:pPr>
              <a:defRPr>
                <a:latin typeface="+mn-lt"/>
                <a:ea typeface="+mn-ea"/>
                <a:cs typeface="+mn-cs"/>
                <a:sym typeface="Source Sans Pro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319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13E0A4D-E4BE-BC47-A49F-008847F8C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1991D5"/>
                </a:solidFill>
              </a:rPr>
              <a:t>Bundesverband Öffentlicher Banken Deutschlands, VÖB</a:t>
            </a:r>
            <a:endParaRPr lang="de-DE" dirty="0">
              <a:solidFill>
                <a:srgbClr val="1991D5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BAAC61-273B-B646-9F59-A1F0FDDE2E4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D1D5ED6-04A3-004F-A843-89497B85EB27}" type="datetime1">
              <a:rPr lang="de-DE" smtClean="0">
                <a:solidFill>
                  <a:srgbClr val="1991D5"/>
                </a:solidFill>
              </a:rPr>
              <a:t>18.07.2023</a:t>
            </a:fld>
            <a:endParaRPr lang="de-DE" dirty="0">
              <a:solidFill>
                <a:srgbClr val="1991D5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442FB86-97F4-1743-B292-409D76CEC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76E330-B420-4856-B840-F63EA40CA25A}" type="slidenum">
              <a:rPr lang="de-DE" smtClean="0">
                <a:solidFill>
                  <a:srgbClr val="1991D5"/>
                </a:solidFill>
              </a:rPr>
              <a:pPr/>
              <a:t>4</a:t>
            </a:fld>
            <a:endParaRPr lang="de-DE" dirty="0">
              <a:solidFill>
                <a:srgbClr val="1991D5"/>
              </a:solidFill>
            </a:endParaRPr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9C7D0BAB-8F10-4E4F-B3C9-918A4B01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422" y="836613"/>
            <a:ext cx="6802808" cy="936625"/>
          </a:xfrm>
        </p:spPr>
        <p:txBody>
          <a:bodyPr/>
          <a:lstStyle/>
          <a:p>
            <a:r>
              <a:rPr lang="de-DE" dirty="0"/>
              <a:t>Was wir tun</a:t>
            </a:r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D2CDE935-6BE8-5C4A-85E1-4E53825C3ADF}"/>
              </a:ext>
            </a:extLst>
          </p:cNvPr>
          <p:cNvSpPr txBox="1">
            <a:spLocks/>
          </p:cNvSpPr>
          <p:nvPr/>
        </p:nvSpPr>
        <p:spPr>
          <a:xfrm>
            <a:off x="260956" y="2060848"/>
            <a:ext cx="7695419" cy="38877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B2DE84"/>
              </a:buClr>
              <a:buSzPct val="125000"/>
              <a:buFont typeface="Arial" panose="020B0604020202020204" pitchFamily="34" charset="0"/>
              <a:buNone/>
              <a:defRPr sz="20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271463" indent="-2698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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536575" indent="-2651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806450" indent="-2682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077913" indent="-2651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sz="1600" dirty="0"/>
              <a:t>Als einziger kreditwirtschaftlicher Verband übt der VÖB die Funktion eines Arbeitgeberverbandes für seine</a:t>
            </a:r>
            <a:r>
              <a:rPr lang="de-DE" altLang="de-DE" sz="1600" dirty="0"/>
              <a:t> Mitgliedsinstitute aus</a:t>
            </a:r>
          </a:p>
          <a:p>
            <a:pPr lvl="1"/>
            <a:endParaRPr lang="de-DE" altLang="de-DE" sz="1600" dirty="0"/>
          </a:p>
          <a:p>
            <a:pPr lvl="1"/>
            <a:r>
              <a:rPr lang="de-DE" sz="1600" dirty="0"/>
              <a:t>Die tarifrechtlichen Aufgaben, insbesondere der Abschluss von Tarifverträgen, werden von der Tarifgemeinschaft Öffentlicher Banken wahrgenommen. </a:t>
            </a:r>
          </a:p>
          <a:p>
            <a:pPr lvl="1"/>
            <a:endParaRPr lang="de-DE" sz="1600" dirty="0"/>
          </a:p>
          <a:p>
            <a:pPr lvl="1"/>
            <a:r>
              <a:rPr lang="de-DE" sz="1600" dirty="0"/>
              <a:t>Ihr gehören 47 VÖB-Mitgliedsinstitute mit rund 60.000 Beschäftigten an </a:t>
            </a:r>
            <a:br>
              <a:rPr lang="de-DE" sz="1600" dirty="0"/>
            </a:br>
            <a:r>
              <a:rPr lang="de-DE" sz="1600" dirty="0"/>
              <a:t>(zum Jahresende 2022) </a:t>
            </a:r>
          </a:p>
          <a:p>
            <a:pPr lvl="1"/>
            <a:endParaRPr lang="de-DE" sz="1600" dirty="0"/>
          </a:p>
          <a:p>
            <a:pPr lvl="1"/>
            <a:r>
              <a:rPr lang="de-DE" altLang="de-DE" sz="1600" dirty="0"/>
              <a:t>Beschwerde- und Schlichtungsstelle für die Kundinnen und Kunden </a:t>
            </a:r>
            <a:br>
              <a:rPr lang="de-DE" altLang="de-DE" sz="1600" dirty="0"/>
            </a:br>
            <a:r>
              <a:rPr lang="de-DE" altLang="de-DE" sz="1600" dirty="0"/>
              <a:t>öffentlicher Banken und Mitglied im Financial </a:t>
            </a:r>
            <a:r>
              <a:rPr lang="de-DE" altLang="de-DE" sz="1600" dirty="0" err="1"/>
              <a:t>Complaint</a:t>
            </a:r>
            <a:r>
              <a:rPr lang="de-DE" altLang="de-DE" sz="1600" dirty="0"/>
              <a:t> </a:t>
            </a:r>
            <a:br>
              <a:rPr lang="de-DE" altLang="de-DE" sz="1600" dirty="0"/>
            </a:br>
            <a:r>
              <a:rPr lang="de-DE" altLang="de-DE" sz="1600" dirty="0"/>
              <a:t>Service Network (FIN-NET)</a:t>
            </a:r>
          </a:p>
        </p:txBody>
      </p:sp>
      <p:sp>
        <p:nvSpPr>
          <p:cNvPr id="8" name="Rechteck">
            <a:extLst>
              <a:ext uri="{FF2B5EF4-FFF2-40B4-BE49-F238E27FC236}">
                <a16:creationId xmlns:a16="http://schemas.microsoft.com/office/drawing/2014/main" id="{31D674C0-1EF4-5B40-95AB-EB6BE186F34D}"/>
              </a:ext>
            </a:extLst>
          </p:cNvPr>
          <p:cNvSpPr/>
          <p:nvPr/>
        </p:nvSpPr>
        <p:spPr>
          <a:xfrm>
            <a:off x="323850" y="1726998"/>
            <a:ext cx="828196" cy="45719"/>
          </a:xfrm>
          <a:prstGeom prst="rect">
            <a:avLst/>
          </a:prstGeom>
          <a:solidFill>
            <a:schemeClr val="tx2"/>
          </a:solidFill>
          <a:ln w="25400">
            <a:noFill/>
            <a:miter lim="400000"/>
          </a:ln>
          <a:effectLst/>
        </p:spPr>
        <p:txBody>
          <a:bodyPr lIns="91437" tIns="91437" rIns="91437" bIns="91437" anchor="ctr"/>
          <a:lstStyle/>
          <a:p>
            <a:pPr>
              <a:defRPr>
                <a:latin typeface="+mn-lt"/>
                <a:ea typeface="+mn-ea"/>
                <a:cs typeface="+mn-cs"/>
                <a:sym typeface="Source Sans Pro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281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13E0A4D-E4BE-BC47-A49F-008847F8C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1991D5"/>
                </a:solidFill>
              </a:rPr>
              <a:t>Bundesverband Öffentlicher Banken Deutschlands, VÖB</a:t>
            </a:r>
            <a:endParaRPr lang="de-DE" dirty="0">
              <a:solidFill>
                <a:srgbClr val="1991D5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BAAC61-273B-B646-9F59-A1F0FDDE2E4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D1D5ED6-04A3-004F-A843-89497B85EB27}" type="datetime1">
              <a:rPr lang="de-DE" smtClean="0">
                <a:solidFill>
                  <a:srgbClr val="1991D5"/>
                </a:solidFill>
              </a:rPr>
              <a:t>18.07.2023</a:t>
            </a:fld>
            <a:endParaRPr lang="de-DE" dirty="0">
              <a:solidFill>
                <a:srgbClr val="1991D5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442FB86-97F4-1743-B292-409D76CEC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76E330-B420-4856-B840-F63EA40CA25A}" type="slidenum">
              <a:rPr lang="de-DE" smtClean="0">
                <a:solidFill>
                  <a:srgbClr val="1991D5"/>
                </a:solidFill>
              </a:rPr>
              <a:pPr/>
              <a:t>5</a:t>
            </a:fld>
            <a:endParaRPr lang="de-DE" dirty="0">
              <a:solidFill>
                <a:srgbClr val="1991D5"/>
              </a:solidFill>
            </a:endParaRPr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9C7D0BAB-8F10-4E4F-B3C9-918A4B01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422" y="836613"/>
            <a:ext cx="6802808" cy="936625"/>
          </a:xfrm>
        </p:spPr>
        <p:txBody>
          <a:bodyPr/>
          <a:lstStyle/>
          <a:p>
            <a:r>
              <a:rPr lang="de-DE" dirty="0"/>
              <a:t>Was wir tun</a:t>
            </a:r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D2CDE935-6BE8-5C4A-85E1-4E53825C3ADF}"/>
              </a:ext>
            </a:extLst>
          </p:cNvPr>
          <p:cNvSpPr txBox="1">
            <a:spLocks/>
          </p:cNvSpPr>
          <p:nvPr/>
        </p:nvSpPr>
        <p:spPr>
          <a:xfrm>
            <a:off x="260956" y="2060848"/>
            <a:ext cx="7695419" cy="38877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B2DE84"/>
              </a:buClr>
              <a:buSzPct val="125000"/>
              <a:buFont typeface="Arial" panose="020B0604020202020204" pitchFamily="34" charset="0"/>
              <a:buNone/>
              <a:defRPr sz="20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271463" indent="-2698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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536575" indent="-2651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806450" indent="-2682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077913" indent="-2651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sz="1600" dirty="0"/>
              <a:t>Mit den vier weiteren kreditwirtschaftlichen Spitzenverbänden </a:t>
            </a:r>
            <a:br>
              <a:rPr lang="de-DE" sz="1600" dirty="0"/>
            </a:br>
            <a:r>
              <a:rPr lang="de-DE" sz="1600" dirty="0"/>
              <a:t>arbeitet der VÖB in der Deutschen Kreditwirtschaft (DK) zusammen</a:t>
            </a:r>
          </a:p>
          <a:p>
            <a:pPr lvl="1"/>
            <a:endParaRPr lang="de-DE" sz="1600" dirty="0"/>
          </a:p>
          <a:p>
            <a:pPr lvl="1"/>
            <a:r>
              <a:rPr lang="de-DE" sz="1600" dirty="0"/>
              <a:t>Wir vertreten unsere Mitglieder gegenüber Parlamenten, Regierungen, Aufsichts- und Regulierungsbehörden sowie in den Medien und der Öffentlichkeit in Deutschland und Europa</a:t>
            </a:r>
          </a:p>
          <a:p>
            <a:pPr lvl="1"/>
            <a:endParaRPr lang="de-DE" sz="1600" dirty="0"/>
          </a:p>
          <a:p>
            <a:pPr lvl="1"/>
            <a:r>
              <a:rPr lang="de-DE" sz="1600" dirty="0"/>
              <a:t>Wir informieren zeitnah, schnell und mit hoher fachlicher Kompetenz über neue gesetzgeberische und regulatorische Anforderungen und deren Auswirkungen</a:t>
            </a:r>
          </a:p>
          <a:p>
            <a:pPr lvl="1"/>
            <a:endParaRPr lang="de-DE" sz="1600" dirty="0"/>
          </a:p>
          <a:p>
            <a:pPr lvl="1"/>
            <a:r>
              <a:rPr lang="de-DE" sz="1600" dirty="0"/>
              <a:t>Wir schaffen Möglichkeiten zum Erfahrungsaustausch </a:t>
            </a:r>
            <a:br>
              <a:rPr lang="de-DE" sz="1600" dirty="0"/>
            </a:br>
            <a:r>
              <a:rPr lang="de-DE" sz="1600" dirty="0"/>
              <a:t>und zur Netzwerkbildung</a:t>
            </a:r>
          </a:p>
        </p:txBody>
      </p:sp>
      <p:sp>
        <p:nvSpPr>
          <p:cNvPr id="8" name="Rechteck">
            <a:extLst>
              <a:ext uri="{FF2B5EF4-FFF2-40B4-BE49-F238E27FC236}">
                <a16:creationId xmlns:a16="http://schemas.microsoft.com/office/drawing/2014/main" id="{31D674C0-1EF4-5B40-95AB-EB6BE186F34D}"/>
              </a:ext>
            </a:extLst>
          </p:cNvPr>
          <p:cNvSpPr/>
          <p:nvPr/>
        </p:nvSpPr>
        <p:spPr>
          <a:xfrm>
            <a:off x="323850" y="1726998"/>
            <a:ext cx="828196" cy="45719"/>
          </a:xfrm>
          <a:prstGeom prst="rect">
            <a:avLst/>
          </a:prstGeom>
          <a:solidFill>
            <a:schemeClr val="tx2"/>
          </a:solidFill>
          <a:ln w="25400">
            <a:noFill/>
            <a:miter lim="400000"/>
          </a:ln>
          <a:effectLst/>
        </p:spPr>
        <p:txBody>
          <a:bodyPr lIns="91437" tIns="91437" rIns="91437" bIns="91437" anchor="ctr"/>
          <a:lstStyle/>
          <a:p>
            <a:pPr>
              <a:defRPr>
                <a:latin typeface="+mn-lt"/>
                <a:ea typeface="+mn-ea"/>
                <a:cs typeface="+mn-cs"/>
                <a:sym typeface="Source Sans Pro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833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2FF5AB1-BE4C-D74A-B6D1-B53030535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1991D5"/>
                </a:solidFill>
              </a:rPr>
              <a:t>Bundesverband Öffentlicher Banken Deutschlands, VÖB</a:t>
            </a:r>
            <a:endParaRPr lang="de-DE" dirty="0">
              <a:solidFill>
                <a:srgbClr val="1991D5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F05B93-615D-A843-A1E3-25573B15AC8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D1D5ED6-04A3-004F-A843-89497B85EB27}" type="datetime1">
              <a:rPr lang="de-DE" smtClean="0">
                <a:solidFill>
                  <a:srgbClr val="1991D5"/>
                </a:solidFill>
              </a:rPr>
              <a:t>18.07.2023</a:t>
            </a:fld>
            <a:endParaRPr lang="de-DE" dirty="0">
              <a:solidFill>
                <a:srgbClr val="1991D5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E078A25-3F48-FB40-96E1-1529E273B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76E330-B420-4856-B840-F63EA40CA25A}" type="slidenum">
              <a:rPr lang="de-DE" smtClean="0">
                <a:solidFill>
                  <a:srgbClr val="1991D5"/>
                </a:solidFill>
              </a:rPr>
              <a:pPr/>
              <a:t>6</a:t>
            </a:fld>
            <a:endParaRPr lang="de-DE" dirty="0">
              <a:solidFill>
                <a:srgbClr val="1991D5"/>
              </a:solidFill>
            </a:endParaRPr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1B856E51-5C02-794C-B226-CA71C6F8E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186" y="1196752"/>
            <a:ext cx="6802808" cy="936625"/>
          </a:xfrm>
        </p:spPr>
        <p:txBody>
          <a:bodyPr/>
          <a:lstStyle/>
          <a:p>
            <a:r>
              <a:rPr lang="de-DE" dirty="0"/>
              <a:t>Ihre Ansprechpartner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CE37B1CA-F5E9-0047-A2F4-CFB637D7853A}"/>
              </a:ext>
            </a:extLst>
          </p:cNvPr>
          <p:cNvSpPr txBox="1">
            <a:spLocks/>
          </p:cNvSpPr>
          <p:nvPr/>
        </p:nvSpPr>
        <p:spPr>
          <a:xfrm>
            <a:off x="875981" y="5005338"/>
            <a:ext cx="1518188" cy="5321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B2DE84"/>
              </a:buClr>
              <a:buSzPct val="125000"/>
              <a:buFont typeface="Arial" panose="020B0604020202020204" pitchFamily="34" charset="0"/>
              <a:buNone/>
              <a:defRPr sz="20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271463" indent="-2698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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536575" indent="-2651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806450" indent="-2682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077913" indent="-2651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altLang="de-DE" sz="1100" b="1"/>
              <a:t>Eckhard Forst</a:t>
            </a:r>
          </a:p>
          <a:p>
            <a:pPr>
              <a:lnSpc>
                <a:spcPct val="100000"/>
              </a:lnSpc>
            </a:pPr>
            <a:r>
              <a:rPr lang="de-DE" sz="1100"/>
              <a:t>Präsident</a:t>
            </a:r>
            <a:endParaRPr lang="de-DE" altLang="de-DE" sz="1100"/>
          </a:p>
          <a:p>
            <a:pPr>
              <a:lnSpc>
                <a:spcPct val="100000"/>
              </a:lnSpc>
            </a:pPr>
            <a:endParaRPr lang="de-DE" altLang="de-DE" sz="1100" b="1" dirty="0"/>
          </a:p>
        </p:txBody>
      </p:sp>
      <p:sp>
        <p:nvSpPr>
          <p:cNvPr id="8" name="Rechteck">
            <a:extLst>
              <a:ext uri="{FF2B5EF4-FFF2-40B4-BE49-F238E27FC236}">
                <a16:creationId xmlns:a16="http://schemas.microsoft.com/office/drawing/2014/main" id="{473CC330-DB58-E842-A23A-AA27F5D64483}"/>
              </a:ext>
            </a:extLst>
          </p:cNvPr>
          <p:cNvSpPr/>
          <p:nvPr/>
        </p:nvSpPr>
        <p:spPr>
          <a:xfrm>
            <a:off x="875980" y="2087137"/>
            <a:ext cx="828196" cy="45719"/>
          </a:xfrm>
          <a:prstGeom prst="rect">
            <a:avLst/>
          </a:prstGeom>
          <a:solidFill>
            <a:srgbClr val="1991D5"/>
          </a:solidFill>
          <a:ln w="25400">
            <a:noFill/>
            <a:miter lim="400000"/>
          </a:ln>
          <a:effectLst/>
        </p:spPr>
        <p:txBody>
          <a:bodyPr lIns="91437" tIns="91437" rIns="91437" bIns="91437" anchor="ctr"/>
          <a:lstStyle/>
          <a:p>
            <a:pPr>
              <a:defRPr>
                <a:latin typeface="+mn-lt"/>
                <a:ea typeface="+mn-ea"/>
                <a:cs typeface="+mn-cs"/>
                <a:sym typeface="Source Sans Pro"/>
              </a:defRPr>
            </a:pPr>
            <a:endParaRPr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FFD6B45-1D05-184B-BC41-1671662687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0" t="10343" r="17021" b="18948"/>
          <a:stretch/>
        </p:blipFill>
        <p:spPr>
          <a:xfrm>
            <a:off x="875980" y="2728466"/>
            <a:ext cx="1518189" cy="2276872"/>
          </a:xfrm>
          <a:prstGeom prst="rect">
            <a:avLst/>
          </a:prstGeom>
        </p:spPr>
      </p:pic>
      <p:sp>
        <p:nvSpPr>
          <p:cNvPr id="11" name="Inhaltsplatzhalter 6">
            <a:extLst>
              <a:ext uri="{FF2B5EF4-FFF2-40B4-BE49-F238E27FC236}">
                <a16:creationId xmlns:a16="http://schemas.microsoft.com/office/drawing/2014/main" id="{F35FABA0-21CD-274B-BA1C-A35780ABDAD5}"/>
              </a:ext>
            </a:extLst>
          </p:cNvPr>
          <p:cNvSpPr txBox="1">
            <a:spLocks/>
          </p:cNvSpPr>
          <p:nvPr/>
        </p:nvSpPr>
        <p:spPr>
          <a:xfrm>
            <a:off x="3600480" y="5007752"/>
            <a:ext cx="1518188" cy="5321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B2DE84"/>
              </a:buClr>
              <a:buSzPct val="125000"/>
              <a:buFont typeface="Arial" panose="020B0604020202020204" pitchFamily="34" charset="0"/>
              <a:buNone/>
              <a:defRPr sz="20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271463" indent="-2698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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635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Tx/>
              <a:buNone/>
              <a:defRPr sz="1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536575" indent="-2682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717550" indent="-2651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-"/>
              <a:defRPr sz="1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altLang="de-DE" sz="1100" b="1" dirty="0"/>
              <a:t>Rainer Neske</a:t>
            </a:r>
          </a:p>
          <a:p>
            <a:pPr>
              <a:lnSpc>
                <a:spcPct val="100000"/>
              </a:lnSpc>
            </a:pPr>
            <a:r>
              <a:rPr lang="de-DE" sz="1100" dirty="0"/>
              <a:t>Stellvertretender Präsident</a:t>
            </a:r>
            <a:endParaRPr lang="de-DE" sz="1100" b="1" dirty="0">
              <a:latin typeface="Source Sans Pro SemiBold" panose="020B0503030403020204" pitchFamily="34" charset="0"/>
              <a:ea typeface="Source Sans Pro SemiBold" panose="020B0503030403020204" pitchFamily="34" charset="0"/>
            </a:endParaRPr>
          </a:p>
        </p:txBody>
      </p:sp>
      <p:sp>
        <p:nvSpPr>
          <p:cNvPr id="12" name="Inhaltsplatzhalter 6">
            <a:extLst>
              <a:ext uri="{FF2B5EF4-FFF2-40B4-BE49-F238E27FC236}">
                <a16:creationId xmlns:a16="http://schemas.microsoft.com/office/drawing/2014/main" id="{670A3253-10E3-A945-8FAB-0998BEE43BCE}"/>
              </a:ext>
            </a:extLst>
          </p:cNvPr>
          <p:cNvSpPr txBox="1">
            <a:spLocks/>
          </p:cNvSpPr>
          <p:nvPr/>
        </p:nvSpPr>
        <p:spPr>
          <a:xfrm>
            <a:off x="6324978" y="5005337"/>
            <a:ext cx="1668703" cy="7481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B2DE84"/>
              </a:buClr>
              <a:buSzPct val="125000"/>
              <a:buFont typeface="Arial" panose="020B0604020202020204" pitchFamily="34" charset="0"/>
              <a:buNone/>
              <a:defRPr sz="20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271463" indent="-2698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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635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Tx/>
              <a:buNone/>
              <a:defRPr sz="1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536575" indent="-2682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717550" indent="-2651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-"/>
              <a:defRPr sz="1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altLang="de-DE" sz="1100" b="1" dirty="0"/>
              <a:t>Iris Bethge-Krauß</a:t>
            </a:r>
          </a:p>
          <a:p>
            <a:pPr>
              <a:lnSpc>
                <a:spcPct val="100000"/>
              </a:lnSpc>
            </a:pPr>
            <a:r>
              <a:rPr lang="de-DE" altLang="de-DE" sz="1100" dirty="0"/>
              <a:t>Hauptgeschäftsführerin </a:t>
            </a:r>
            <a:r>
              <a:rPr lang="de-DE" sz="1100" dirty="0"/>
              <a:t>und geschäftsführendes Vorstandsmitglied</a:t>
            </a:r>
            <a:endParaRPr lang="de-DE" sz="1100" b="1" dirty="0">
              <a:latin typeface="Source Sans Pro SemiBold" panose="020B0503030403020204" pitchFamily="34" charset="0"/>
              <a:ea typeface="Source Sans Pro SemiBold" panose="020B0503030403020204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CD494E4-6C35-CD47-82FC-F84BB28F80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8" t="5678" r="4884" b="7584"/>
          <a:stretch/>
        </p:blipFill>
        <p:spPr>
          <a:xfrm>
            <a:off x="3609356" y="2731508"/>
            <a:ext cx="1518189" cy="2275615"/>
          </a:xfrm>
          <a:prstGeom prst="rect">
            <a:avLst/>
          </a:prstGeom>
        </p:spPr>
      </p:pic>
      <p:pic>
        <p:nvPicPr>
          <p:cNvPr id="22" name="Grafik 21" descr="Ein Bild, das Kleidung, Person, Menschliches Gesicht, Wand enthält.&#10;&#10;Automatisch generierte Beschreibung">
            <a:extLst>
              <a:ext uri="{FF2B5EF4-FFF2-40B4-BE49-F238E27FC236}">
                <a16:creationId xmlns:a16="http://schemas.microsoft.com/office/drawing/2014/main" id="{CD9B973E-A6FB-03A3-ADAB-64C3D24EF8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9" t="1629" r="22994" b="40624"/>
          <a:stretch/>
        </p:blipFill>
        <p:spPr>
          <a:xfrm>
            <a:off x="6342732" y="2730137"/>
            <a:ext cx="1706467" cy="22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8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8" grpId="0" animBg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5AF854D-E436-6647-B43B-CEA534A5D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1991D5"/>
                </a:solidFill>
              </a:rPr>
              <a:t>Bundesverband Öffentlicher Banken Deutschlands, VÖB</a:t>
            </a:r>
            <a:endParaRPr lang="de-DE" dirty="0">
              <a:solidFill>
                <a:srgbClr val="1991D5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119F7D-A0D2-044A-9EFF-931568CE725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D1D5ED6-04A3-004F-A843-89497B85EB27}" type="datetime1">
              <a:rPr lang="de-DE" smtClean="0">
                <a:solidFill>
                  <a:srgbClr val="1991D5"/>
                </a:solidFill>
              </a:rPr>
              <a:t>18.07.2023</a:t>
            </a:fld>
            <a:endParaRPr lang="de-DE" dirty="0">
              <a:solidFill>
                <a:srgbClr val="1991D5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60488D7-6392-CC46-BBFD-2661ABF9A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76E330-B420-4856-B840-F63EA40CA25A}" type="slidenum">
              <a:rPr lang="de-DE" smtClean="0">
                <a:solidFill>
                  <a:srgbClr val="1991D5"/>
                </a:solidFill>
              </a:rPr>
              <a:pPr/>
              <a:t>7</a:t>
            </a:fld>
            <a:endParaRPr lang="de-DE" dirty="0">
              <a:solidFill>
                <a:srgbClr val="1991D5"/>
              </a:solidFill>
            </a:endParaRPr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08F4D15A-CC47-7244-8E20-2D8793357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456" y="901502"/>
            <a:ext cx="6802808" cy="936625"/>
          </a:xfrm>
        </p:spPr>
        <p:txBody>
          <a:bodyPr/>
          <a:lstStyle/>
          <a:p>
            <a:r>
              <a:rPr lang="de-DE" dirty="0"/>
              <a:t>Wir freuen uns, Sie kennenzulernen!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F62AE2F-03C5-E646-91ED-01DDF345A4DD}"/>
              </a:ext>
            </a:extLst>
          </p:cNvPr>
          <p:cNvSpPr txBox="1">
            <a:spLocks/>
          </p:cNvSpPr>
          <p:nvPr/>
        </p:nvSpPr>
        <p:spPr>
          <a:xfrm>
            <a:off x="1464821" y="2132857"/>
            <a:ext cx="1583334" cy="3995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B2DE84"/>
              </a:buClr>
              <a:buSzPct val="125000"/>
              <a:buFont typeface="Arial" panose="020B0604020202020204" pitchFamily="34" charset="0"/>
              <a:buNone/>
              <a:defRPr sz="20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271463" indent="-2698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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536575" indent="-2651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806450" indent="-2682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1077913" indent="-2651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voeb.de</a:t>
            </a:r>
            <a:r>
              <a:rPr lang="de-DE" sz="1400" dirty="0"/>
              <a:t> </a:t>
            </a:r>
          </a:p>
          <a:p>
            <a:pPr>
              <a:lnSpc>
                <a:spcPct val="100000"/>
              </a:lnSpc>
            </a:pPr>
            <a:endParaRPr lang="de-DE" sz="1400" dirty="0"/>
          </a:p>
          <a:p>
            <a:pPr>
              <a:lnSpc>
                <a:spcPct val="100000"/>
              </a:lnSpc>
            </a:pPr>
            <a:endParaRPr lang="de-DE" sz="1400" dirty="0"/>
          </a:p>
        </p:txBody>
      </p:sp>
      <p:sp>
        <p:nvSpPr>
          <p:cNvPr id="8" name="Rechteck">
            <a:extLst>
              <a:ext uri="{FF2B5EF4-FFF2-40B4-BE49-F238E27FC236}">
                <a16:creationId xmlns:a16="http://schemas.microsoft.com/office/drawing/2014/main" id="{D300D07F-E6E6-2C41-BF1A-2746890C6A55}"/>
              </a:ext>
            </a:extLst>
          </p:cNvPr>
          <p:cNvSpPr/>
          <p:nvPr/>
        </p:nvSpPr>
        <p:spPr>
          <a:xfrm>
            <a:off x="936723" y="1791887"/>
            <a:ext cx="828196" cy="45719"/>
          </a:xfrm>
          <a:prstGeom prst="rect">
            <a:avLst/>
          </a:prstGeom>
          <a:solidFill>
            <a:schemeClr val="tx2"/>
          </a:solidFill>
          <a:ln w="25400">
            <a:noFill/>
            <a:miter lim="400000"/>
          </a:ln>
          <a:effectLst/>
        </p:spPr>
        <p:txBody>
          <a:bodyPr lIns="91437" tIns="91437" rIns="91437" bIns="91437" anchor="ctr"/>
          <a:lstStyle/>
          <a:p>
            <a:pPr>
              <a:defRPr>
                <a:latin typeface="+mn-lt"/>
                <a:ea typeface="+mn-ea"/>
                <a:cs typeface="+mn-cs"/>
                <a:sym typeface="Source Sans Pro"/>
              </a:defRPr>
            </a:pPr>
            <a:endParaRPr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3E12065-5A45-7243-BFD5-D99ECA5E8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630" y="2132856"/>
            <a:ext cx="415826" cy="39954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74D2DDD-5DE7-DB4E-854D-C064494358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4513" y="2136323"/>
            <a:ext cx="395341" cy="32101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FC0D6F0-81E5-DF4A-97C6-B900B621AF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275" y="2734938"/>
            <a:ext cx="378252" cy="32101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07655DC-ACB3-2B45-BCF8-F17D10A506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4987" y="3276331"/>
            <a:ext cx="399540" cy="399540"/>
          </a:xfrm>
          <a:prstGeom prst="rect">
            <a:avLst/>
          </a:prstGeom>
        </p:spPr>
      </p:pic>
      <p:sp>
        <p:nvSpPr>
          <p:cNvPr id="13" name="Inhaltsplatzhalter 6">
            <a:extLst>
              <a:ext uri="{FF2B5EF4-FFF2-40B4-BE49-F238E27FC236}">
                <a16:creationId xmlns:a16="http://schemas.microsoft.com/office/drawing/2014/main" id="{936FFF3D-DF3A-5742-8CC9-429FEA925031}"/>
              </a:ext>
            </a:extLst>
          </p:cNvPr>
          <p:cNvSpPr txBox="1">
            <a:spLocks/>
          </p:cNvSpPr>
          <p:nvPr/>
        </p:nvSpPr>
        <p:spPr>
          <a:xfrm>
            <a:off x="3624219" y="2132856"/>
            <a:ext cx="1583334" cy="399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B2DE84"/>
              </a:buClr>
              <a:buSzPct val="125000"/>
              <a:buFont typeface="Arial" panose="020B0604020202020204" pitchFamily="34" charset="0"/>
              <a:buNone/>
              <a:defRPr sz="20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271463" indent="-2698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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635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Tx/>
              <a:buNone/>
              <a:defRPr sz="1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536575" indent="-2682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717550" indent="-2651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-"/>
              <a:defRPr sz="1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7000"/>
              </a:lnSpc>
            </a:pPr>
            <a:r>
              <a:rPr lang="de-DE" sz="1400" u="sng" dirty="0">
                <a:ea typeface="Calibri" panose="020F050202020403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@voeb_banken</a:t>
            </a:r>
            <a:endParaRPr lang="de-DE" sz="1400" dirty="0"/>
          </a:p>
        </p:txBody>
      </p:sp>
      <p:sp>
        <p:nvSpPr>
          <p:cNvPr id="14" name="Inhaltsplatzhalter 6">
            <a:extLst>
              <a:ext uri="{FF2B5EF4-FFF2-40B4-BE49-F238E27FC236}">
                <a16:creationId xmlns:a16="http://schemas.microsoft.com/office/drawing/2014/main" id="{CD91CE32-4A3B-8341-A815-B2820CD2151C}"/>
              </a:ext>
            </a:extLst>
          </p:cNvPr>
          <p:cNvSpPr txBox="1">
            <a:spLocks/>
          </p:cNvSpPr>
          <p:nvPr/>
        </p:nvSpPr>
        <p:spPr>
          <a:xfrm>
            <a:off x="1464821" y="2734938"/>
            <a:ext cx="4318386" cy="3210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B2DE84"/>
              </a:buClr>
              <a:buSzPct val="125000"/>
              <a:buFont typeface="Arial" panose="020B0604020202020204" pitchFamily="34" charset="0"/>
              <a:buNone/>
              <a:defRPr sz="20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271463" indent="-2698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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635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Tx/>
              <a:buNone/>
              <a:defRPr sz="1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536575" indent="-2682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717550" indent="-2651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-"/>
              <a:defRPr sz="1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</a:pPr>
            <a:r>
              <a:rPr lang="de-DE" sz="1400" u="sng" dirty="0">
                <a:ea typeface="Calibri" panose="020F050202020403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@Bundesverband Öffentlicher Banken Deutschlands</a:t>
            </a:r>
            <a:endParaRPr lang="de-DE" sz="1400" dirty="0"/>
          </a:p>
        </p:txBody>
      </p:sp>
      <p:sp>
        <p:nvSpPr>
          <p:cNvPr id="15" name="Inhaltsplatzhalter 6">
            <a:extLst>
              <a:ext uri="{FF2B5EF4-FFF2-40B4-BE49-F238E27FC236}">
                <a16:creationId xmlns:a16="http://schemas.microsoft.com/office/drawing/2014/main" id="{9C1AABCC-937C-9347-BE2B-4A85087E3FBF}"/>
              </a:ext>
            </a:extLst>
          </p:cNvPr>
          <p:cNvSpPr txBox="1">
            <a:spLocks/>
          </p:cNvSpPr>
          <p:nvPr/>
        </p:nvSpPr>
        <p:spPr>
          <a:xfrm>
            <a:off x="1465080" y="3333553"/>
            <a:ext cx="4318386" cy="3210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B2DE84"/>
              </a:buClr>
              <a:buSzPct val="125000"/>
              <a:buFont typeface="Arial" panose="020B0604020202020204" pitchFamily="34" charset="0"/>
              <a:buNone/>
              <a:defRPr sz="20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271463" indent="-2698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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635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Tx/>
              <a:buNone/>
              <a:defRPr sz="1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536575" indent="-2682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717550" indent="-2651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-"/>
              <a:defRPr sz="1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de-DE" sz="1400" u="sng" dirty="0">
                <a:ea typeface="Calibri" panose="020F050202020403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@Bundesverband Öffentlicher Banken</a:t>
            </a:r>
            <a:endParaRPr lang="de-DE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Inhaltsplatzhalter 6">
            <a:extLst>
              <a:ext uri="{FF2B5EF4-FFF2-40B4-BE49-F238E27FC236}">
                <a16:creationId xmlns:a16="http://schemas.microsoft.com/office/drawing/2014/main" id="{7277DCE5-DBF5-8E47-82E8-E189E70F2F2E}"/>
              </a:ext>
            </a:extLst>
          </p:cNvPr>
          <p:cNvSpPr txBox="1">
            <a:spLocks/>
          </p:cNvSpPr>
          <p:nvPr/>
        </p:nvSpPr>
        <p:spPr>
          <a:xfrm>
            <a:off x="1464820" y="3863060"/>
            <a:ext cx="4547339" cy="3210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B2DE84"/>
              </a:buClr>
              <a:buSzPct val="125000"/>
              <a:buFont typeface="Arial" panose="020B0604020202020204" pitchFamily="34" charset="0"/>
              <a:buNone/>
              <a:defRPr sz="200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271463" indent="-2698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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635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Tx/>
              <a:buNone/>
              <a:defRPr sz="1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536575" indent="-2682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4pPr>
            <a:lvl5pPr marL="717550" indent="-265113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-"/>
              <a:defRPr sz="14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400" dirty="0"/>
              <a:t>Bundesverband Öffentlicher Banken Deutschlands, VÖB</a:t>
            </a:r>
            <a:br>
              <a:rPr lang="de-DE" sz="1400" dirty="0"/>
            </a:br>
            <a:r>
              <a:rPr lang="de-DE" sz="1400" dirty="0" err="1"/>
              <a:t>Lennéstraße</a:t>
            </a:r>
            <a:r>
              <a:rPr lang="de-DE" sz="1400" dirty="0"/>
              <a:t> 11</a:t>
            </a:r>
            <a:br>
              <a:rPr lang="de-DE" sz="1400" dirty="0"/>
            </a:br>
            <a:r>
              <a:rPr lang="de-DE" sz="1400" dirty="0"/>
              <a:t>10785 Berlin</a:t>
            </a:r>
          </a:p>
          <a:p>
            <a:pPr>
              <a:lnSpc>
                <a:spcPct val="100000"/>
              </a:lnSpc>
            </a:pPr>
            <a:endParaRPr lang="de-DE" sz="1400" dirty="0"/>
          </a:p>
          <a:p>
            <a:pPr>
              <a:lnSpc>
                <a:spcPct val="100000"/>
              </a:lnSpc>
            </a:pPr>
            <a:r>
              <a:rPr lang="de-DE" sz="1400" dirty="0"/>
              <a:t>Bundesverband Öffentlicher Banken Deutschlands, VÖB</a:t>
            </a:r>
            <a:br>
              <a:rPr lang="de-DE" sz="1400" dirty="0"/>
            </a:br>
            <a:r>
              <a:rPr lang="de-DE" sz="1400" dirty="0"/>
              <a:t>Avenue de la </a:t>
            </a:r>
            <a:r>
              <a:rPr lang="de-DE" sz="1400" dirty="0" err="1"/>
              <a:t>Joyeuse</a:t>
            </a:r>
            <a:r>
              <a:rPr lang="de-DE" sz="1400" dirty="0"/>
              <a:t> </a:t>
            </a:r>
            <a:r>
              <a:rPr lang="de-DE" sz="1400" dirty="0" err="1"/>
              <a:t>Entrée</a:t>
            </a:r>
            <a:r>
              <a:rPr lang="de-DE" sz="1400" dirty="0"/>
              <a:t> 1 – 5</a:t>
            </a:r>
            <a:br>
              <a:rPr lang="de-DE" sz="1400" dirty="0"/>
            </a:br>
            <a:r>
              <a:rPr lang="de-DE" sz="1400" dirty="0"/>
              <a:t>1040 Brüssel – Belgien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501765-1CB7-6441-9EEB-DA57819E50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0499" y="3960535"/>
            <a:ext cx="188516" cy="343818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F51AA97E-D2FE-8648-B858-7380BE4315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7774" y="4856891"/>
            <a:ext cx="188516" cy="34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61108"/>
      </p:ext>
    </p:extLst>
  </p:cSld>
  <p:clrMapOvr>
    <a:masterClrMapping/>
  </p:clrMapOvr>
</p:sld>
</file>

<file path=ppt/theme/theme1.xml><?xml version="1.0" encoding="utf-8"?>
<a:theme xmlns:a="http://schemas.openxmlformats.org/drawingml/2006/main" name="VOEB_Kurzportraet_DEUTSCH">
  <a:themeElements>
    <a:clrScheme name="082017_VOEB_final">
      <a:dk1>
        <a:sysClr val="windowText" lastClr="000000"/>
      </a:dk1>
      <a:lt1>
        <a:sysClr val="window" lastClr="FFFFFF"/>
      </a:lt1>
      <a:dk2>
        <a:srgbClr val="235198"/>
      </a:dk2>
      <a:lt2>
        <a:srgbClr val="EEECE1"/>
      </a:lt2>
      <a:accent1>
        <a:srgbClr val="1991D5"/>
      </a:accent1>
      <a:accent2>
        <a:srgbClr val="511D8F"/>
      </a:accent2>
      <a:accent3>
        <a:srgbClr val="A8007B"/>
      </a:accent3>
      <a:accent4>
        <a:srgbClr val="CC6723"/>
      </a:accent4>
      <a:accent5>
        <a:srgbClr val="FFCD1F"/>
      </a:accent5>
      <a:accent6>
        <a:srgbClr val="1D8CA2"/>
      </a:accent6>
      <a:hlink>
        <a:srgbClr val="1D8CA2"/>
      </a:hlink>
      <a:folHlink>
        <a:srgbClr val="8CC644"/>
      </a:folHlink>
    </a:clrScheme>
    <a:fontScheme name="Voeb_Source_Sans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äsentationsvorlage NEU">
  <a:themeElements>
    <a:clrScheme name="082017_VOEB_final">
      <a:dk1>
        <a:sysClr val="windowText" lastClr="000000"/>
      </a:dk1>
      <a:lt1>
        <a:sysClr val="window" lastClr="FFFFFF"/>
      </a:lt1>
      <a:dk2>
        <a:srgbClr val="235198"/>
      </a:dk2>
      <a:lt2>
        <a:srgbClr val="EEECE1"/>
      </a:lt2>
      <a:accent1>
        <a:srgbClr val="1991D5"/>
      </a:accent1>
      <a:accent2>
        <a:srgbClr val="511D8F"/>
      </a:accent2>
      <a:accent3>
        <a:srgbClr val="A8007B"/>
      </a:accent3>
      <a:accent4>
        <a:srgbClr val="CC6723"/>
      </a:accent4>
      <a:accent5>
        <a:srgbClr val="FFCD1F"/>
      </a:accent5>
      <a:accent6>
        <a:srgbClr val="1D8CA2"/>
      </a:accent6>
      <a:hlink>
        <a:srgbClr val="1D8CA2"/>
      </a:hlink>
      <a:folHlink>
        <a:srgbClr val="8CC644"/>
      </a:folHlink>
    </a:clrScheme>
    <a:fontScheme name="Voeb_Source_Sans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VOEB_Kurzportraet_DEUTSCH</Template>
  <TotalTime>0</TotalTime>
  <Words>423</Words>
  <Application>Microsoft Office PowerPoint</Application>
  <PresentationFormat>Bildschirmpräsentation (4:3)</PresentationFormat>
  <Paragraphs>68</Paragraphs>
  <Slides>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7</vt:i4>
      </vt:variant>
    </vt:vector>
  </HeadingPairs>
  <TitlesOfParts>
    <vt:vector size="15" baseType="lpstr">
      <vt:lpstr>Arial</vt:lpstr>
      <vt:lpstr>Calibri</vt:lpstr>
      <vt:lpstr>Source Sans Pro</vt:lpstr>
      <vt:lpstr>Source Sans Pro SemiBold</vt:lpstr>
      <vt:lpstr>Symbol</vt:lpstr>
      <vt:lpstr>Wingdings</vt:lpstr>
      <vt:lpstr>VOEB_Kurzportraet_DEUTSCH</vt:lpstr>
      <vt:lpstr>1_Präsentationsvorlage NEU</vt:lpstr>
      <vt:lpstr>Bundesverband  Öffentlicher Banken Deutschlands, VÖB, e.V. </vt:lpstr>
      <vt:lpstr>Wer wir sind</vt:lpstr>
      <vt:lpstr>Wer wir sind</vt:lpstr>
      <vt:lpstr>Was wir tun</vt:lpstr>
      <vt:lpstr>Was wir tun</vt:lpstr>
      <vt:lpstr>Ihre Ansprechpartner</vt:lpstr>
      <vt:lpstr>Wir freuen uns, Sie kennenzulernen!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Bundesverband  Öffentlicher Banken Deutschlands e.V.</dc:title>
  <dc:creator>Silke Birkholz</dc:creator>
  <cp:lastModifiedBy>Praktikant PK</cp:lastModifiedBy>
  <cp:revision>38</cp:revision>
  <dcterms:created xsi:type="dcterms:W3CDTF">2019-06-27T07:28:13Z</dcterms:created>
  <dcterms:modified xsi:type="dcterms:W3CDTF">2023-07-18T12:34:50Z</dcterms:modified>
</cp:coreProperties>
</file>